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94" r:id="rId4"/>
    <p:sldId id="264" r:id="rId5"/>
    <p:sldId id="272" r:id="rId6"/>
    <p:sldId id="283" r:id="rId7"/>
    <p:sldId id="261" r:id="rId8"/>
    <p:sldId id="269" r:id="rId9"/>
    <p:sldId id="287" r:id="rId10"/>
    <p:sldId id="288" r:id="rId11"/>
    <p:sldId id="260" r:id="rId12"/>
    <p:sldId id="262" r:id="rId13"/>
    <p:sldId id="282" r:id="rId14"/>
    <p:sldId id="289" r:id="rId15"/>
    <p:sldId id="290" r:id="rId16"/>
    <p:sldId id="297" r:id="rId17"/>
    <p:sldId id="298" r:id="rId18"/>
    <p:sldId id="299" r:id="rId19"/>
    <p:sldId id="308" r:id="rId20"/>
    <p:sldId id="301" r:id="rId21"/>
    <p:sldId id="304" r:id="rId22"/>
    <p:sldId id="303" r:id="rId23"/>
    <p:sldId id="306" r:id="rId24"/>
    <p:sldId id="300" r:id="rId25"/>
    <p:sldId id="305" r:id="rId26"/>
    <p:sldId id="302" r:id="rId27"/>
    <p:sldId id="266" r:id="rId28"/>
    <p:sldId id="268" r:id="rId29"/>
    <p:sldId id="270" r:id="rId30"/>
    <p:sldId id="274" r:id="rId31"/>
    <p:sldId id="307" r:id="rId32"/>
    <p:sldId id="284" r:id="rId33"/>
    <p:sldId id="267" r:id="rId34"/>
    <p:sldId id="275" r:id="rId35"/>
    <p:sldId id="285" r:id="rId36"/>
    <p:sldId id="293" r:id="rId37"/>
    <p:sldId id="286" r:id="rId38"/>
    <p:sldId id="292" r:id="rId39"/>
    <p:sldId id="276" r:id="rId4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howGuides="1">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BD638316-0882-4CF4-9D69-37FE3C89DBF6}" type="datetimeFigureOut">
              <a:rPr lang="ar-SA" smtClean="0"/>
              <a:t>04/11/1443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3428812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BD638316-0882-4CF4-9D69-37FE3C89DBF6}" type="datetimeFigureOut">
              <a:rPr lang="ar-SA" smtClean="0"/>
              <a:t>04/11/1443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2006259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BD638316-0882-4CF4-9D69-37FE3C89DBF6}" type="datetimeFigureOut">
              <a:rPr lang="ar-SA" smtClean="0"/>
              <a:t>04/11/1443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4046999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BD638316-0882-4CF4-9D69-37FE3C89DBF6}" type="datetimeFigureOut">
              <a:rPr lang="ar-SA" smtClean="0"/>
              <a:t>04/11/1443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286998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BD638316-0882-4CF4-9D69-37FE3C89DBF6}" type="datetimeFigureOut">
              <a:rPr lang="ar-SA" smtClean="0"/>
              <a:t>04/11/1443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408385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BD638316-0882-4CF4-9D69-37FE3C89DBF6}" type="datetimeFigureOut">
              <a:rPr lang="ar-SA" smtClean="0"/>
              <a:t>04/11/1443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1880375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D638316-0882-4CF4-9D69-37FE3C89DBF6}" type="datetimeFigureOut">
              <a:rPr lang="ar-SA" smtClean="0"/>
              <a:t>04/11/1443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1871021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BD638316-0882-4CF4-9D69-37FE3C89DBF6}" type="datetimeFigureOut">
              <a:rPr lang="ar-SA" smtClean="0"/>
              <a:t>04/11/1443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1149858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BD638316-0882-4CF4-9D69-37FE3C89DBF6}" type="datetimeFigureOut">
              <a:rPr lang="ar-SA" smtClean="0"/>
              <a:t>04/11/1443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3953670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BD638316-0882-4CF4-9D69-37FE3C89DBF6}" type="datetimeFigureOut">
              <a:rPr lang="ar-SA" smtClean="0"/>
              <a:t>04/11/1443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1266329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BD638316-0882-4CF4-9D69-37FE3C89DBF6}" type="datetimeFigureOut">
              <a:rPr lang="ar-SA" smtClean="0"/>
              <a:t>04/11/1443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2EBEAA8-9274-4D2F-9C4A-C3270EE57FA8}" type="slidenum">
              <a:rPr lang="ar-SA" smtClean="0"/>
              <a:t>‹#›</a:t>
            </a:fld>
            <a:endParaRPr lang="ar-SA"/>
          </a:p>
        </p:txBody>
      </p:sp>
    </p:spTree>
    <p:extLst>
      <p:ext uri="{BB962C8B-B14F-4D97-AF65-F5344CB8AC3E}">
        <p14:creationId xmlns:p14="http://schemas.microsoft.com/office/powerpoint/2010/main" val="1375272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D638316-0882-4CF4-9D69-37FE3C89DBF6}" type="datetimeFigureOut">
              <a:rPr lang="ar-SA" smtClean="0"/>
              <a:t>04/11/1443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2EBEAA8-9274-4D2F-9C4A-C3270EE57FA8}" type="slidenum">
              <a:rPr lang="ar-SA" smtClean="0"/>
              <a:t>‹#›</a:t>
            </a:fld>
            <a:endParaRPr lang="ar-SA"/>
          </a:p>
        </p:txBody>
      </p:sp>
    </p:spTree>
    <p:extLst>
      <p:ext uri="{BB962C8B-B14F-4D97-AF65-F5344CB8AC3E}">
        <p14:creationId xmlns:p14="http://schemas.microsoft.com/office/powerpoint/2010/main" val="1780009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107504" y="302791"/>
            <a:ext cx="7488832" cy="1470025"/>
          </a:xfrm>
        </p:spPr>
        <p:txBody>
          <a:bodyPr>
            <a:normAutofit/>
          </a:bodyPr>
          <a:lstStyle/>
          <a:p>
            <a:r>
              <a:rPr lang="ar-SA">
                <a:solidFill>
                  <a:schemeClr val="bg1"/>
                </a:solidFill>
                <a:effectLst>
                  <a:outerShdw blurRad="38100" dist="38100" dir="2700000" algn="tl">
                    <a:srgbClr val="000000">
                      <a:alpha val="43137"/>
                    </a:srgbClr>
                  </a:outerShdw>
                </a:effectLst>
                <a:latin typeface="+mn-lt"/>
                <a:ea typeface="+mn-ea"/>
                <a:cs typeface="AlHurraTxtreg" pitchFamily="2" charset="-78"/>
              </a:rPr>
              <a:t>مشروع تطبيق </a:t>
            </a:r>
            <a:r>
              <a:rPr lang="ar-SA" dirty="0">
                <a:solidFill>
                  <a:schemeClr val="bg1"/>
                </a:solidFill>
                <a:effectLst>
                  <a:outerShdw blurRad="38100" dist="38100" dir="2700000" algn="tl">
                    <a:srgbClr val="000000">
                      <a:alpha val="43137"/>
                    </a:srgbClr>
                  </a:outerShdw>
                </a:effectLst>
                <a:latin typeface="+mn-lt"/>
                <a:ea typeface="+mn-ea"/>
                <a:cs typeface="AlHurraTxtreg" pitchFamily="2" charset="-78"/>
              </a:rPr>
              <a:t>نظام إدارة الجودة </a:t>
            </a:r>
            <a:br>
              <a:rPr lang="ar-SA" dirty="0">
                <a:solidFill>
                  <a:schemeClr val="bg1"/>
                </a:solidFill>
                <a:effectLst>
                  <a:outerShdw blurRad="38100" dist="38100" dir="2700000" algn="tl">
                    <a:srgbClr val="000000">
                      <a:alpha val="43137"/>
                    </a:srgbClr>
                  </a:outerShdw>
                </a:effectLst>
                <a:latin typeface="+mn-lt"/>
                <a:ea typeface="+mn-ea"/>
                <a:cs typeface="AlHurraTxtreg" pitchFamily="2" charset="-78"/>
              </a:rPr>
            </a:br>
            <a:r>
              <a:rPr lang="en-US" dirty="0">
                <a:solidFill>
                  <a:srgbClr val="FFC000"/>
                </a:solidFill>
                <a:effectLst>
                  <a:outerShdw blurRad="38100" dist="38100" dir="2700000" algn="tl">
                    <a:srgbClr val="000000">
                      <a:alpha val="43137"/>
                    </a:srgbClr>
                  </a:outerShdw>
                </a:effectLst>
                <a:latin typeface="+mn-lt"/>
                <a:ea typeface="+mn-ea"/>
                <a:cs typeface="AlHurraTxtreg" pitchFamily="2" charset="-78"/>
              </a:rPr>
              <a:t>ISO 9001:2015</a:t>
            </a:r>
            <a:endParaRPr lang="ar-SA" dirty="0">
              <a:solidFill>
                <a:srgbClr val="FFC000"/>
              </a:solidFill>
              <a:effectLst>
                <a:outerShdw blurRad="38100" dist="38100" dir="2700000" algn="tl">
                  <a:srgbClr val="000000">
                    <a:alpha val="43137"/>
                  </a:srgbClr>
                </a:outerShdw>
              </a:effectLst>
              <a:latin typeface="+mn-lt"/>
              <a:ea typeface="+mn-ea"/>
              <a:cs typeface="AlHurraTxtreg" pitchFamily="2" charset="-78"/>
            </a:endParaRPr>
          </a:p>
        </p:txBody>
      </p:sp>
      <p:sp>
        <p:nvSpPr>
          <p:cNvPr id="3" name="عنوان فرعي 2"/>
          <p:cNvSpPr>
            <a:spLocks noGrp="1"/>
          </p:cNvSpPr>
          <p:nvPr>
            <p:ph type="subTitle" idx="1"/>
          </p:nvPr>
        </p:nvSpPr>
        <p:spPr>
          <a:xfrm>
            <a:off x="651520" y="2204864"/>
            <a:ext cx="6400800" cy="1752600"/>
          </a:xfrm>
        </p:spPr>
        <p:txBody>
          <a:bodyPr>
            <a:normAutofit/>
          </a:bodyPr>
          <a:lstStyle/>
          <a:p>
            <a:r>
              <a:rPr lang="ar-SA" sz="4400" dirty="0">
                <a:solidFill>
                  <a:schemeClr val="bg1"/>
                </a:solidFill>
                <a:effectLst>
                  <a:outerShdw blurRad="38100" dist="38100" dir="2700000" algn="tl">
                    <a:srgbClr val="000000">
                      <a:alpha val="43137"/>
                    </a:srgbClr>
                  </a:outerShdw>
                </a:effectLst>
                <a:cs typeface="AlHurraTxtreg" pitchFamily="2" charset="-78"/>
              </a:rPr>
              <a:t>في جمعية طهور لرعاية ومساندة مرضى السرطان</a:t>
            </a:r>
          </a:p>
        </p:txBody>
      </p:sp>
      <p:sp>
        <p:nvSpPr>
          <p:cNvPr id="4" name="مربع نص 3"/>
          <p:cNvSpPr txBox="1"/>
          <p:nvPr/>
        </p:nvSpPr>
        <p:spPr>
          <a:xfrm>
            <a:off x="562398" y="5373216"/>
            <a:ext cx="6579045" cy="1508105"/>
          </a:xfrm>
          <a:prstGeom prst="rect">
            <a:avLst/>
          </a:prstGeom>
          <a:noFill/>
        </p:spPr>
        <p:txBody>
          <a:bodyPr wrap="none" rtlCol="1">
            <a:spAutoFit/>
          </a:bodyPr>
          <a:lstStyle/>
          <a:p>
            <a:pPr algn="ctr"/>
            <a:r>
              <a:rPr lang="ar-SA" sz="4000" dirty="0">
                <a:solidFill>
                  <a:srgbClr val="FFFF00"/>
                </a:solidFill>
                <a:effectLst>
                  <a:outerShdw blurRad="38100" dist="38100" dir="2700000" algn="tl">
                    <a:srgbClr val="000000">
                      <a:alpha val="43137"/>
                    </a:srgbClr>
                  </a:outerShdw>
                </a:effectLst>
                <a:latin typeface="A RaiMedia-Bold" pitchFamily="34" charset="-78"/>
                <a:ea typeface="A RaiMedia-Bold" pitchFamily="34" charset="-78"/>
                <a:cs typeface="A RaiMedia-Bold" pitchFamily="34" charset="-78"/>
              </a:rPr>
              <a:t>إعداد: خالد محمد الشريعة</a:t>
            </a:r>
          </a:p>
          <a:p>
            <a:pPr algn="ctr"/>
            <a:r>
              <a:rPr lang="ar-SA" sz="2800" dirty="0">
                <a:solidFill>
                  <a:schemeClr val="bg1"/>
                </a:solidFill>
                <a:latin typeface="A RaiMedia-Bold" pitchFamily="34" charset="-78"/>
                <a:ea typeface="A RaiMedia-Bold" pitchFamily="34" charset="-78"/>
                <a:cs typeface="A RaiMedia-Bold" pitchFamily="34" charset="-78"/>
              </a:rPr>
              <a:t>مدير التطوير – جمعية طهور لرعاية ومساندة مرضى السرطان بعنيزة</a:t>
            </a:r>
          </a:p>
          <a:p>
            <a:pPr algn="ctr"/>
            <a:r>
              <a:rPr lang="ar-SA" sz="2400" dirty="0">
                <a:solidFill>
                  <a:srgbClr val="FFC000"/>
                </a:solidFill>
                <a:latin typeface="A RaiMedia-Bold" pitchFamily="34" charset="-78"/>
                <a:ea typeface="A RaiMedia-Bold" pitchFamily="34" charset="-78"/>
                <a:cs typeface="A RaiMedia-Bold" pitchFamily="34" charset="-78"/>
              </a:rPr>
              <a:t>الأربعاء – 13 فبراير 2019هـ الموافق 7 جمادى الآخرة 1440هـ</a:t>
            </a:r>
          </a:p>
        </p:txBody>
      </p:sp>
    </p:spTree>
    <p:extLst>
      <p:ext uri="{BB962C8B-B14F-4D97-AF65-F5344CB8AC3E}">
        <p14:creationId xmlns:p14="http://schemas.microsoft.com/office/powerpoint/2010/main" val="1575093808"/>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274638"/>
            <a:ext cx="7200800" cy="922114"/>
          </a:xfrm>
        </p:spPr>
        <p:txBody>
          <a:bodyPr>
            <a:normAutofit/>
          </a:bodyPr>
          <a:lstStyle/>
          <a:p>
            <a:r>
              <a:rPr lang="ar-SA" sz="3600" dirty="0">
                <a:solidFill>
                  <a:schemeClr val="bg1"/>
                </a:solidFill>
                <a:latin typeface="AbdoMaster-DemiBold" pitchFamily="50" charset="-78"/>
                <a:cs typeface="AbdoMaster-DemiBold" pitchFamily="50" charset="-78"/>
              </a:rPr>
              <a:t>نظام إدارة الجودة </a:t>
            </a:r>
            <a:r>
              <a:rPr lang="en-US" sz="3600" dirty="0">
                <a:solidFill>
                  <a:schemeClr val="bg1"/>
                </a:solidFill>
                <a:latin typeface="AbdoMaster-DemiBold" pitchFamily="50" charset="-78"/>
                <a:cs typeface="AbdoMaster-DemiBold" pitchFamily="50" charset="-78"/>
              </a:rPr>
              <a:t>ISO</a:t>
            </a:r>
            <a:r>
              <a:rPr lang="en-US" sz="3600" dirty="0">
                <a:solidFill>
                  <a:srgbClr val="FFC000"/>
                </a:solidFill>
                <a:latin typeface="AbdoMaster-DemiBold" pitchFamily="50" charset="-78"/>
                <a:cs typeface="AbdoMaster-DemiBold" pitchFamily="50" charset="-78"/>
              </a:rPr>
              <a:t>9001:2015</a:t>
            </a:r>
            <a:endParaRPr lang="ar-SA" sz="3600" dirty="0">
              <a:solidFill>
                <a:srgbClr val="FFC000"/>
              </a:solidFill>
              <a:latin typeface="AbdoMaster-DemiBold" pitchFamily="50" charset="-78"/>
              <a:cs typeface="AbdoMaster-DemiBold" pitchFamily="50" charset="-78"/>
            </a:endParaRPr>
          </a:p>
        </p:txBody>
      </p:sp>
      <p:sp>
        <p:nvSpPr>
          <p:cNvPr id="3" name="عنصر نائب للمحتوى 2"/>
          <p:cNvSpPr>
            <a:spLocks noGrp="1"/>
          </p:cNvSpPr>
          <p:nvPr>
            <p:ph idx="1"/>
          </p:nvPr>
        </p:nvSpPr>
        <p:spPr>
          <a:xfrm>
            <a:off x="251520" y="1412776"/>
            <a:ext cx="7056784" cy="4968552"/>
          </a:xfrm>
        </p:spPr>
        <p:txBody>
          <a:bodyPr>
            <a:normAutofit fontScale="85000" lnSpcReduction="10000"/>
          </a:bodyPr>
          <a:lstStyle/>
          <a:p>
            <a:pPr marL="0" indent="0">
              <a:spcAft>
                <a:spcPts val="1800"/>
              </a:spcAft>
              <a:buNone/>
            </a:pPr>
            <a:r>
              <a:rPr lang="ar-SA" dirty="0">
                <a:cs typeface="AlHurraTxtreg" pitchFamily="2" charset="-78"/>
              </a:rPr>
              <a:t>محتويات ورشة العمل:</a:t>
            </a:r>
          </a:p>
          <a:p>
            <a:pPr marL="896938" indent="-431800">
              <a:lnSpc>
                <a:spcPct val="120000"/>
              </a:lnSpc>
              <a:buFont typeface="Wingdings" pitchFamily="2" charset="2"/>
              <a:buChar char="ü"/>
            </a:pPr>
            <a:r>
              <a:rPr lang="ar-SA" sz="2000" dirty="0">
                <a:solidFill>
                  <a:srgbClr val="0033CC"/>
                </a:solidFill>
                <a:cs typeface="AlHurraTxtreg" pitchFamily="2" charset="-78"/>
              </a:rPr>
              <a:t>مفهوم الجودة</a:t>
            </a:r>
          </a:p>
          <a:p>
            <a:pPr marL="896938" indent="-431800">
              <a:lnSpc>
                <a:spcPct val="120000"/>
              </a:lnSpc>
              <a:buFont typeface="Wingdings" pitchFamily="2" charset="2"/>
              <a:buChar char="ü"/>
            </a:pPr>
            <a:r>
              <a:rPr lang="ar-SA" sz="2000" dirty="0">
                <a:solidFill>
                  <a:srgbClr val="C00000"/>
                </a:solidFill>
                <a:cs typeface="AlHurraTxtreg" pitchFamily="2" charset="-78"/>
              </a:rPr>
              <a:t>منظمة الأيزو</a:t>
            </a:r>
          </a:p>
          <a:p>
            <a:pPr marL="896938" indent="-431800">
              <a:lnSpc>
                <a:spcPct val="120000"/>
              </a:lnSpc>
              <a:buFont typeface="Wingdings" pitchFamily="2" charset="2"/>
              <a:buChar char="ü"/>
            </a:pPr>
            <a:r>
              <a:rPr lang="ar-SA" sz="2000" dirty="0">
                <a:solidFill>
                  <a:srgbClr val="0033CC"/>
                </a:solidFill>
                <a:cs typeface="AlHurraTxtreg" pitchFamily="2" charset="-78"/>
              </a:rPr>
              <a:t>عائلة المواصفة </a:t>
            </a:r>
            <a:r>
              <a:rPr lang="en-US" sz="2000" dirty="0">
                <a:solidFill>
                  <a:srgbClr val="0033CC"/>
                </a:solidFill>
                <a:cs typeface="AlHurraTxtreg" pitchFamily="2" charset="-78"/>
              </a:rPr>
              <a:t>9000</a:t>
            </a:r>
            <a:endParaRPr lang="ar-SA" sz="2000" dirty="0">
              <a:solidFill>
                <a:srgbClr val="0033CC"/>
              </a:solidFill>
              <a:cs typeface="AlHurraTxtreg" pitchFamily="2" charset="-78"/>
            </a:endParaRPr>
          </a:p>
          <a:p>
            <a:pPr marL="896938" indent="-431800">
              <a:lnSpc>
                <a:spcPct val="130000"/>
              </a:lnSpc>
              <a:buFont typeface="Wingdings" pitchFamily="2" charset="2"/>
              <a:buChar char="ü"/>
            </a:pPr>
            <a:r>
              <a:rPr lang="ar-SA" sz="2000" dirty="0">
                <a:solidFill>
                  <a:srgbClr val="C00000"/>
                </a:solidFill>
                <a:cs typeface="AlHurraTxtreg" pitchFamily="2" charset="-78"/>
              </a:rPr>
              <a:t>إصدارات مواصفة أيزو </a:t>
            </a:r>
            <a:r>
              <a:rPr lang="en-US" sz="2000" dirty="0">
                <a:solidFill>
                  <a:srgbClr val="C00000"/>
                </a:solidFill>
                <a:cs typeface="AlHurraTxtreg" pitchFamily="2" charset="-78"/>
              </a:rPr>
              <a:t>9001</a:t>
            </a:r>
            <a:endParaRPr lang="ar-SA" sz="2000" dirty="0">
              <a:solidFill>
                <a:srgbClr val="C00000"/>
              </a:solidFill>
              <a:cs typeface="AlHurraTxtreg" pitchFamily="2" charset="-78"/>
            </a:endParaRPr>
          </a:p>
          <a:p>
            <a:pPr marL="896938" indent="-431800">
              <a:lnSpc>
                <a:spcPct val="120000"/>
              </a:lnSpc>
              <a:buFont typeface="Wingdings" pitchFamily="2" charset="2"/>
              <a:buChar char="ü"/>
            </a:pPr>
            <a:r>
              <a:rPr lang="ar-SA" sz="2000" dirty="0">
                <a:solidFill>
                  <a:srgbClr val="0033CC"/>
                </a:solidFill>
                <a:cs typeface="AlHurraTxtreg" pitchFamily="2" charset="-78"/>
              </a:rPr>
              <a:t>مبادئ الجودة</a:t>
            </a:r>
          </a:p>
          <a:p>
            <a:pPr marL="896938" indent="-431800">
              <a:lnSpc>
                <a:spcPct val="130000"/>
              </a:lnSpc>
              <a:buFont typeface="Wingdings" pitchFamily="2" charset="2"/>
              <a:buChar char="ü"/>
            </a:pPr>
            <a:r>
              <a:rPr lang="ar-SA" sz="2000" dirty="0">
                <a:solidFill>
                  <a:srgbClr val="C00000"/>
                </a:solidFill>
                <a:cs typeface="AlHurraTxtreg" pitchFamily="2" charset="-78"/>
              </a:rPr>
              <a:t>أهمية نظام إدارة الجودة</a:t>
            </a:r>
          </a:p>
          <a:p>
            <a:pPr marL="896938" indent="-431800">
              <a:lnSpc>
                <a:spcPct val="120000"/>
              </a:lnSpc>
              <a:buFont typeface="Wingdings" pitchFamily="2" charset="2"/>
              <a:buChar char="ü"/>
            </a:pPr>
            <a:r>
              <a:rPr lang="ar-SA" sz="2000" dirty="0">
                <a:solidFill>
                  <a:srgbClr val="0033CC"/>
                </a:solidFill>
                <a:cs typeface="AlHurraTxtreg" pitchFamily="2" charset="-78"/>
              </a:rPr>
              <a:t>مصادر الجودة</a:t>
            </a:r>
          </a:p>
          <a:p>
            <a:pPr marL="896938" indent="-431800">
              <a:lnSpc>
                <a:spcPct val="130000"/>
              </a:lnSpc>
              <a:buFont typeface="Wingdings" pitchFamily="2" charset="2"/>
              <a:buChar char="ü"/>
            </a:pPr>
            <a:r>
              <a:rPr lang="ar-SA" sz="2000" dirty="0">
                <a:solidFill>
                  <a:srgbClr val="C00000"/>
                </a:solidFill>
                <a:cs typeface="AlHurraTxtreg" pitchFamily="2" charset="-78"/>
              </a:rPr>
              <a:t>عناصر مواصفة الجودة </a:t>
            </a:r>
            <a:r>
              <a:rPr lang="en-US" sz="2000" dirty="0">
                <a:solidFill>
                  <a:srgbClr val="C00000"/>
                </a:solidFill>
                <a:cs typeface="AlHurraTxtreg" pitchFamily="2" charset="-78"/>
              </a:rPr>
              <a:t>ISO9001:2015</a:t>
            </a:r>
            <a:endParaRPr lang="ar-SA" sz="2000" dirty="0">
              <a:solidFill>
                <a:srgbClr val="C00000"/>
              </a:solidFill>
              <a:cs typeface="AlHurraTxtreg" pitchFamily="2" charset="-78"/>
            </a:endParaRPr>
          </a:p>
          <a:p>
            <a:pPr marL="896938" indent="-431800">
              <a:lnSpc>
                <a:spcPct val="120000"/>
              </a:lnSpc>
              <a:buFont typeface="Wingdings" pitchFamily="2" charset="2"/>
              <a:buChar char="ü"/>
            </a:pPr>
            <a:r>
              <a:rPr lang="ar-SA" sz="2000" dirty="0">
                <a:solidFill>
                  <a:srgbClr val="0033CC"/>
                </a:solidFill>
                <a:cs typeface="AlHurraTxtreg" pitchFamily="2" charset="-78"/>
              </a:rPr>
              <a:t>وثائق الجودة</a:t>
            </a:r>
          </a:p>
          <a:p>
            <a:pPr marL="896938" indent="-431800">
              <a:lnSpc>
                <a:spcPct val="130000"/>
              </a:lnSpc>
              <a:buFont typeface="Wingdings" pitchFamily="2" charset="2"/>
              <a:buChar char="ü"/>
            </a:pPr>
            <a:r>
              <a:rPr lang="ar-SA" sz="2200" dirty="0">
                <a:solidFill>
                  <a:srgbClr val="C00000"/>
                </a:solidFill>
                <a:cs typeface="AlHurraTxtreg" pitchFamily="2" charset="-78"/>
              </a:rPr>
              <a:t>هيكل العمليات بالمنشأة</a:t>
            </a:r>
          </a:p>
          <a:p>
            <a:pPr marL="896938" indent="-431800">
              <a:lnSpc>
                <a:spcPct val="130000"/>
              </a:lnSpc>
              <a:buFont typeface="Wingdings" pitchFamily="2" charset="2"/>
              <a:buChar char="ü"/>
            </a:pPr>
            <a:r>
              <a:rPr lang="ar-SA" sz="2000" dirty="0">
                <a:solidFill>
                  <a:srgbClr val="0033CC"/>
                </a:solidFill>
                <a:cs typeface="AlHurraTxtreg" pitchFamily="2" charset="-78"/>
              </a:rPr>
              <a:t>الجهة المخولة بالتعديل داخل المنشأة</a:t>
            </a:r>
          </a:p>
          <a:p>
            <a:pPr marL="896938" indent="-431800">
              <a:lnSpc>
                <a:spcPct val="120000"/>
              </a:lnSpc>
              <a:buFont typeface="Wingdings" pitchFamily="2" charset="2"/>
              <a:buChar char="ü"/>
            </a:pPr>
            <a:r>
              <a:rPr lang="ar-SA" sz="2200" dirty="0">
                <a:solidFill>
                  <a:srgbClr val="C00000"/>
                </a:solidFill>
                <a:cs typeface="AlHurraTxtreg" pitchFamily="2" charset="-78"/>
              </a:rPr>
              <a:t>مراحل بناء نظام إدارة الجودة</a:t>
            </a:r>
          </a:p>
          <a:p>
            <a:pPr>
              <a:buFont typeface="Wingdings" pitchFamily="2" charset="2"/>
              <a:buChar char="ü"/>
            </a:pPr>
            <a:endParaRPr lang="ar-SA" sz="2800" dirty="0">
              <a:solidFill>
                <a:srgbClr val="0033CC"/>
              </a:solidFill>
              <a:cs typeface="AlHurraTxtreg" pitchFamily="2" charset="-78"/>
            </a:endParaRPr>
          </a:p>
          <a:p>
            <a:pPr marL="0" indent="0">
              <a:buNone/>
            </a:pPr>
            <a:endParaRPr lang="ar-SA" dirty="0"/>
          </a:p>
        </p:txBody>
      </p:sp>
    </p:spTree>
    <p:extLst>
      <p:ext uri="{BB962C8B-B14F-4D97-AF65-F5344CB8AC3E}">
        <p14:creationId xmlns:p14="http://schemas.microsoft.com/office/powerpoint/2010/main" val="1261189371"/>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2627784" y="692696"/>
            <a:ext cx="6300192"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أهمية نظام إدارة الجودة</a:t>
            </a:r>
          </a:p>
        </p:txBody>
      </p:sp>
      <p:grpSp>
        <p:nvGrpSpPr>
          <p:cNvPr id="6" name="مجموعة 5"/>
          <p:cNvGrpSpPr/>
          <p:nvPr/>
        </p:nvGrpSpPr>
        <p:grpSpPr>
          <a:xfrm>
            <a:off x="251233" y="1758295"/>
            <a:ext cx="8641247" cy="4498761"/>
            <a:chOff x="566160" y="1110223"/>
            <a:chExt cx="8641247" cy="4498761"/>
          </a:xfrm>
        </p:grpSpPr>
        <p:sp>
          <p:nvSpPr>
            <p:cNvPr id="2" name="مستطيل 1"/>
            <p:cNvSpPr/>
            <p:nvPr/>
          </p:nvSpPr>
          <p:spPr>
            <a:xfrm>
              <a:off x="5000927" y="1110223"/>
              <a:ext cx="4206480" cy="255454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fontAlgn="base">
                <a:spcBef>
                  <a:spcPts val="600"/>
                </a:spcBef>
                <a:spcAft>
                  <a:spcPts val="600"/>
                </a:spcAft>
              </a:pPr>
              <a:r>
                <a:rPr lang="ar-SA" sz="2400" dirty="0">
                  <a:cs typeface="AlHurraTxtreg" pitchFamily="2" charset="-78"/>
                </a:rPr>
                <a:t>1- يقلل الوقت اللازم لإنهاء المهمة</a:t>
              </a:r>
            </a:p>
            <a:p>
              <a:pPr fontAlgn="base">
                <a:spcBef>
                  <a:spcPts val="600"/>
                </a:spcBef>
                <a:spcAft>
                  <a:spcPts val="600"/>
                </a:spcAft>
              </a:pPr>
              <a:r>
                <a:rPr lang="ar-SA" sz="2400" dirty="0">
                  <a:cs typeface="AlHurraTxtreg" pitchFamily="2" charset="-78"/>
                </a:rPr>
                <a:t>2- يتضمن التدابير اللازمة للتقييم</a:t>
              </a:r>
            </a:p>
            <a:p>
              <a:pPr fontAlgn="base">
                <a:spcBef>
                  <a:spcPts val="600"/>
                </a:spcBef>
                <a:spcAft>
                  <a:spcPts val="600"/>
                </a:spcAft>
              </a:pPr>
              <a:r>
                <a:rPr lang="ar-SA" sz="2400" dirty="0">
                  <a:cs typeface="AlHurraTxtreg" pitchFamily="2" charset="-78"/>
                </a:rPr>
                <a:t>3- يتضمن أسس التحسين المستمر</a:t>
              </a:r>
            </a:p>
            <a:p>
              <a:pPr fontAlgn="base">
                <a:spcBef>
                  <a:spcPts val="600"/>
                </a:spcBef>
                <a:spcAft>
                  <a:spcPts val="600"/>
                </a:spcAft>
              </a:pPr>
              <a:r>
                <a:rPr lang="ar-SA" sz="2400" dirty="0">
                  <a:cs typeface="AlHurraTxtreg" pitchFamily="2" charset="-78"/>
                </a:rPr>
                <a:t>4- تقدير واحترام الجهات الخارجية</a:t>
              </a:r>
            </a:p>
            <a:p>
              <a:pPr fontAlgn="base">
                <a:spcBef>
                  <a:spcPts val="600"/>
                </a:spcBef>
                <a:spcAft>
                  <a:spcPts val="600"/>
                </a:spcAft>
              </a:pPr>
              <a:r>
                <a:rPr lang="ar-SA" sz="2400" dirty="0">
                  <a:cs typeface="AlHurraTxtreg" pitchFamily="2" charset="-78"/>
                </a:rPr>
                <a:t>5- الاستفادة القصوى من الموارد</a:t>
              </a:r>
            </a:p>
          </p:txBody>
        </p:sp>
        <p:sp>
          <p:nvSpPr>
            <p:cNvPr id="3" name="مستطيل 2"/>
            <p:cNvSpPr/>
            <p:nvPr/>
          </p:nvSpPr>
          <p:spPr>
            <a:xfrm>
              <a:off x="566160" y="3054439"/>
              <a:ext cx="4320768" cy="255454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fontAlgn="base">
                <a:spcBef>
                  <a:spcPts val="600"/>
                </a:spcBef>
                <a:spcAft>
                  <a:spcPts val="600"/>
                </a:spcAft>
              </a:pPr>
              <a:r>
                <a:rPr lang="ar-SA" sz="2400" dirty="0">
                  <a:cs typeface="AlHurraTxtreg" pitchFamily="2" charset="-78"/>
                </a:rPr>
                <a:t>6- يقلل الأخطاء</a:t>
              </a:r>
              <a:endParaRPr lang="en-US" sz="2400" dirty="0">
                <a:cs typeface="AlHurraTxtreg" pitchFamily="2" charset="-78"/>
              </a:endParaRPr>
            </a:p>
            <a:p>
              <a:pPr fontAlgn="base">
                <a:spcBef>
                  <a:spcPts val="600"/>
                </a:spcBef>
                <a:spcAft>
                  <a:spcPts val="600"/>
                </a:spcAft>
              </a:pPr>
              <a:r>
                <a:rPr lang="ar-SA" sz="2400" dirty="0">
                  <a:cs typeface="AlHurraTxtreg" pitchFamily="2" charset="-78"/>
                </a:rPr>
                <a:t>7- يعزز ثقة العملاء ورضاهم</a:t>
              </a:r>
            </a:p>
            <a:p>
              <a:pPr fontAlgn="base">
                <a:spcBef>
                  <a:spcPts val="600"/>
                </a:spcBef>
                <a:spcAft>
                  <a:spcPts val="600"/>
                </a:spcAft>
              </a:pPr>
              <a:r>
                <a:rPr lang="ar-SA" sz="2400" dirty="0">
                  <a:cs typeface="AlHurraTxtreg" pitchFamily="2" charset="-78"/>
                </a:rPr>
                <a:t>8- يقلل الاجتماعات غير الضرورية</a:t>
              </a:r>
            </a:p>
            <a:p>
              <a:pPr fontAlgn="base">
                <a:spcBef>
                  <a:spcPts val="600"/>
                </a:spcBef>
                <a:spcAft>
                  <a:spcPts val="600"/>
                </a:spcAft>
              </a:pPr>
              <a:r>
                <a:rPr lang="ar-SA" sz="2400" dirty="0">
                  <a:cs typeface="AlHurraTxtreg" pitchFamily="2" charset="-78"/>
                </a:rPr>
                <a:t>9- يحد من إلقاء التبعات على الآخرين</a:t>
              </a:r>
            </a:p>
            <a:p>
              <a:pPr fontAlgn="base">
                <a:spcBef>
                  <a:spcPts val="600"/>
                </a:spcBef>
                <a:spcAft>
                  <a:spcPts val="600"/>
                </a:spcAft>
              </a:pPr>
              <a:r>
                <a:rPr lang="ar-SA" sz="2400" dirty="0">
                  <a:cs typeface="AlHurraTxtreg" pitchFamily="2" charset="-78"/>
                </a:rPr>
                <a:t>10- يقلل من أهمية عمليات المراقبة</a:t>
              </a:r>
            </a:p>
          </p:txBody>
        </p:sp>
      </p:grpSp>
    </p:spTree>
    <p:extLst>
      <p:ext uri="{BB962C8B-B14F-4D97-AF65-F5344CB8AC3E}">
        <p14:creationId xmlns:p14="http://schemas.microsoft.com/office/powerpoint/2010/main" val="3154496434"/>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2627784" y="692696"/>
            <a:ext cx="6300192"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حلقة </a:t>
            </a:r>
            <a:r>
              <a:rPr lang="ar-SA" sz="2400" dirty="0" err="1">
                <a:solidFill>
                  <a:schemeClr val="tx2">
                    <a:lumMod val="20000"/>
                    <a:lumOff val="80000"/>
                  </a:schemeClr>
                </a:solidFill>
                <a:latin typeface="AbdoMaster-DemiBold" pitchFamily="50" charset="-78"/>
                <a:cs typeface="AbdoMaster-DemiBold" pitchFamily="50" charset="-78"/>
              </a:rPr>
              <a:t>ديمينج</a:t>
            </a:r>
            <a:r>
              <a:rPr lang="ar-SA" sz="2400" dirty="0">
                <a:solidFill>
                  <a:schemeClr val="tx2">
                    <a:lumMod val="20000"/>
                    <a:lumOff val="80000"/>
                  </a:schemeClr>
                </a:solidFill>
                <a:latin typeface="AbdoMaster-DemiBold" pitchFamily="50" charset="-78"/>
                <a:cs typeface="AbdoMaster-DemiBold" pitchFamily="50" charset="-78"/>
              </a:rPr>
              <a:t> في الجودة والتحسين المستمر</a:t>
            </a:r>
          </a:p>
        </p:txBody>
      </p:sp>
      <p:grpSp>
        <p:nvGrpSpPr>
          <p:cNvPr id="9" name="مجموعة 8"/>
          <p:cNvGrpSpPr/>
          <p:nvPr/>
        </p:nvGrpSpPr>
        <p:grpSpPr>
          <a:xfrm>
            <a:off x="88410" y="2829477"/>
            <a:ext cx="5557514" cy="3950259"/>
            <a:chOff x="1331640" y="1772816"/>
            <a:chExt cx="6965504" cy="4742347"/>
          </a:xfrm>
        </p:grpSpPr>
        <p:pic>
          <p:nvPicPr>
            <p:cNvPr id="5122" name="Picture 2" descr="ÙØªÙØ¬Ø© Ø¨Ø­Ø« Ø§ÙØµÙØ± Ø¹Ù Ø­ÙÙØ© Ø¯ÙÙÙ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72816"/>
              <a:ext cx="6965504" cy="4742347"/>
            </a:xfrm>
            <a:prstGeom prst="rect">
              <a:avLst/>
            </a:prstGeom>
            <a:noFill/>
            <a:extLst>
              <a:ext uri="{909E8E84-426E-40DD-AFC4-6F175D3DCCD1}">
                <a14:hiddenFill xmlns:a14="http://schemas.microsoft.com/office/drawing/2010/main">
                  <a:solidFill>
                    <a:srgbClr val="FFFFFF"/>
                  </a:solidFill>
                </a14:hiddenFill>
              </a:ext>
            </a:extLst>
          </p:spPr>
        </p:pic>
        <p:sp>
          <p:nvSpPr>
            <p:cNvPr id="8" name="مستطيل 7"/>
            <p:cNvSpPr/>
            <p:nvPr/>
          </p:nvSpPr>
          <p:spPr>
            <a:xfrm>
              <a:off x="6879213" y="2691350"/>
              <a:ext cx="812087" cy="628134"/>
            </a:xfrm>
            <a:prstGeom prst="rect">
              <a:avLst/>
            </a:prstGeom>
          </p:spPr>
          <p:txBody>
            <a:bodyPr wrap="none">
              <a:spAutoFit/>
            </a:bodyPr>
            <a:lstStyle/>
            <a:p>
              <a:pPr algn="ctr"/>
              <a:r>
                <a:rPr lang="ar-SA" sz="2800" b="1" dirty="0">
                  <a:solidFill>
                    <a:schemeClr val="bg1"/>
                  </a:solidFill>
                  <a:effectLst>
                    <a:outerShdw blurRad="38100" dist="38100" dir="2700000" algn="tl">
                      <a:srgbClr val="000000">
                        <a:alpha val="43137"/>
                      </a:srgbClr>
                    </a:outerShdw>
                  </a:effectLst>
                  <a:latin typeface="AbdoMaster-DemiBold" pitchFamily="50" charset="-78"/>
                  <a:ea typeface="+mj-ea"/>
                  <a:cs typeface="AlHurraTxtreg" pitchFamily="2" charset="-78"/>
                </a:rPr>
                <a:t>نفّذ</a:t>
              </a:r>
            </a:p>
          </p:txBody>
        </p:sp>
        <p:sp>
          <p:nvSpPr>
            <p:cNvPr id="10" name="مستطيل 9"/>
            <p:cNvSpPr/>
            <p:nvPr/>
          </p:nvSpPr>
          <p:spPr>
            <a:xfrm>
              <a:off x="6045272" y="4127726"/>
              <a:ext cx="1334458" cy="628134"/>
            </a:xfrm>
            <a:prstGeom prst="rect">
              <a:avLst/>
            </a:prstGeom>
          </p:spPr>
          <p:txBody>
            <a:bodyPr wrap="none">
              <a:spAutoFit/>
            </a:bodyPr>
            <a:lstStyle/>
            <a:p>
              <a:pPr algn="ctr"/>
              <a:r>
                <a:rPr lang="ar-SA" sz="2800" b="1" dirty="0">
                  <a:solidFill>
                    <a:schemeClr val="bg1"/>
                  </a:solidFill>
                  <a:effectLst>
                    <a:outerShdw blurRad="38100" dist="38100" dir="2700000" algn="tl">
                      <a:srgbClr val="000000">
                        <a:alpha val="43137"/>
                      </a:srgbClr>
                    </a:outerShdw>
                  </a:effectLst>
                  <a:latin typeface="AbdoMaster-DemiBold" pitchFamily="50" charset="-78"/>
                  <a:ea typeface="+mj-ea"/>
                  <a:cs typeface="AlHurraTxtreg" pitchFamily="2" charset="-78"/>
                </a:rPr>
                <a:t>افحص</a:t>
              </a:r>
            </a:p>
          </p:txBody>
        </p:sp>
        <p:sp>
          <p:nvSpPr>
            <p:cNvPr id="11" name="مستطيل 10"/>
            <p:cNvSpPr/>
            <p:nvPr/>
          </p:nvSpPr>
          <p:spPr>
            <a:xfrm>
              <a:off x="3969714" y="2152008"/>
              <a:ext cx="1135555" cy="628134"/>
            </a:xfrm>
            <a:prstGeom prst="rect">
              <a:avLst/>
            </a:prstGeom>
          </p:spPr>
          <p:txBody>
            <a:bodyPr wrap="none">
              <a:spAutoFit/>
            </a:bodyPr>
            <a:lstStyle/>
            <a:p>
              <a:pPr algn="ctr"/>
              <a:r>
                <a:rPr lang="ar-SA" sz="2800" b="1" dirty="0">
                  <a:solidFill>
                    <a:schemeClr val="bg1"/>
                  </a:solidFill>
                  <a:effectLst>
                    <a:outerShdw blurRad="38100" dist="38100" dir="2700000" algn="tl">
                      <a:srgbClr val="000000">
                        <a:alpha val="43137"/>
                      </a:srgbClr>
                    </a:outerShdw>
                  </a:effectLst>
                  <a:latin typeface="AbdoMaster-DemiBold" pitchFamily="50" charset="-78"/>
                  <a:ea typeface="+mj-ea"/>
                  <a:cs typeface="AlHurraTxtreg" pitchFamily="2" charset="-78"/>
                </a:rPr>
                <a:t>خطط</a:t>
              </a:r>
              <a:endParaRPr lang="ar-SA" sz="4400" b="1" dirty="0">
                <a:solidFill>
                  <a:schemeClr val="bg1"/>
                </a:solidFill>
                <a:effectLst>
                  <a:outerShdw blurRad="38100" dist="38100" dir="2700000" algn="tl">
                    <a:srgbClr val="000000">
                      <a:alpha val="43137"/>
                    </a:srgbClr>
                  </a:outerShdw>
                </a:effectLst>
                <a:latin typeface="AbdoMaster-DemiBold" pitchFamily="50" charset="-78"/>
                <a:ea typeface="+mj-ea"/>
                <a:cs typeface="AlHurraTxtreg" pitchFamily="2" charset="-78"/>
              </a:endParaRPr>
            </a:p>
          </p:txBody>
        </p:sp>
        <p:sp>
          <p:nvSpPr>
            <p:cNvPr id="12" name="مستطيل 11"/>
            <p:cNvSpPr/>
            <p:nvPr/>
          </p:nvSpPr>
          <p:spPr>
            <a:xfrm>
              <a:off x="2567581" y="5188406"/>
              <a:ext cx="974827" cy="628134"/>
            </a:xfrm>
            <a:prstGeom prst="rect">
              <a:avLst/>
            </a:prstGeom>
          </p:spPr>
          <p:txBody>
            <a:bodyPr wrap="none">
              <a:spAutoFit/>
            </a:bodyPr>
            <a:lstStyle/>
            <a:p>
              <a:pPr algn="ctr"/>
              <a:r>
                <a:rPr lang="ar-SA" sz="2800" b="1" dirty="0">
                  <a:solidFill>
                    <a:schemeClr val="bg1"/>
                  </a:solidFill>
                  <a:effectLst>
                    <a:outerShdw blurRad="38100" dist="38100" dir="2700000" algn="tl">
                      <a:srgbClr val="000000">
                        <a:alpha val="43137"/>
                      </a:srgbClr>
                    </a:outerShdw>
                  </a:effectLst>
                  <a:latin typeface="AbdoMaster-DemiBold" pitchFamily="50" charset="-78"/>
                  <a:ea typeface="+mj-ea"/>
                  <a:cs typeface="AlHurraTxtreg" pitchFamily="2" charset="-78"/>
                </a:rPr>
                <a:t>باشر</a:t>
              </a:r>
            </a:p>
          </p:txBody>
        </p:sp>
      </p:grpSp>
      <p:grpSp>
        <p:nvGrpSpPr>
          <p:cNvPr id="3" name="مجموعة 2"/>
          <p:cNvGrpSpPr/>
          <p:nvPr/>
        </p:nvGrpSpPr>
        <p:grpSpPr>
          <a:xfrm>
            <a:off x="5018883" y="3222268"/>
            <a:ext cx="3677610" cy="3330952"/>
            <a:chOff x="5218028" y="2852936"/>
            <a:chExt cx="3677610" cy="3330952"/>
          </a:xfrm>
        </p:grpSpPr>
        <p:sp>
          <p:nvSpPr>
            <p:cNvPr id="2" name="مربع نص 1"/>
            <p:cNvSpPr txBox="1"/>
            <p:nvPr/>
          </p:nvSpPr>
          <p:spPr>
            <a:xfrm>
              <a:off x="5749176" y="2852936"/>
              <a:ext cx="3130985" cy="738664"/>
            </a:xfrm>
            <a:prstGeom prst="rect">
              <a:avLst/>
            </a:prstGeom>
            <a:noFill/>
          </p:spPr>
          <p:txBody>
            <a:bodyPr wrap="none" rtlCol="1">
              <a:spAutoFit/>
            </a:bodyPr>
            <a:lstStyle/>
            <a:p>
              <a:r>
                <a:rPr lang="ar-SA" sz="2400" dirty="0">
                  <a:solidFill>
                    <a:srgbClr val="0033CC"/>
                  </a:solidFill>
                  <a:latin typeface="AbdoMaster-DemiBold" pitchFamily="50" charset="-78"/>
                  <a:ea typeface="+mj-ea"/>
                  <a:cs typeface="AbdoMaster-DemiBold" pitchFamily="50" charset="-78"/>
                </a:rPr>
                <a:t>خطط - </a:t>
              </a:r>
              <a:r>
                <a:rPr lang="en-US" sz="2400" dirty="0">
                  <a:solidFill>
                    <a:srgbClr val="0033CC"/>
                  </a:solidFill>
                  <a:latin typeface="AbdoMaster-DemiBold" pitchFamily="50" charset="-78"/>
                  <a:ea typeface="+mj-ea"/>
                  <a:cs typeface="AbdoMaster-DemiBold" pitchFamily="50" charset="-78"/>
                </a:rPr>
                <a:t>Plan</a:t>
              </a:r>
              <a:endParaRPr lang="ar-SA" sz="2400" dirty="0">
                <a:solidFill>
                  <a:srgbClr val="0033CC"/>
                </a:solidFill>
                <a:latin typeface="AbdoMaster-DemiBold" pitchFamily="50" charset="-78"/>
                <a:ea typeface="+mj-ea"/>
                <a:cs typeface="AbdoMaster-DemiBold" pitchFamily="50" charset="-78"/>
              </a:endParaRPr>
            </a:p>
            <a:p>
              <a:r>
                <a:rPr lang="ar-SA" dirty="0">
                  <a:solidFill>
                    <a:srgbClr val="0070C0"/>
                  </a:solidFill>
                  <a:latin typeface="AbdoMaster-DemiBold" pitchFamily="50" charset="-78"/>
                  <a:ea typeface="+mj-ea"/>
                  <a:cs typeface="AbdoMaster-DemiBold" pitchFamily="50" charset="-78"/>
                </a:rPr>
                <a:t>للتحسين أو لمعالجة  المشكلة</a:t>
              </a:r>
            </a:p>
          </p:txBody>
        </p:sp>
        <p:sp>
          <p:nvSpPr>
            <p:cNvPr id="13" name="مربع نص 12"/>
            <p:cNvSpPr txBox="1"/>
            <p:nvPr/>
          </p:nvSpPr>
          <p:spPr>
            <a:xfrm>
              <a:off x="5218028" y="4581128"/>
              <a:ext cx="3677610" cy="738664"/>
            </a:xfrm>
            <a:prstGeom prst="rect">
              <a:avLst/>
            </a:prstGeom>
            <a:noFill/>
          </p:spPr>
          <p:txBody>
            <a:bodyPr wrap="none" rtlCol="1">
              <a:spAutoFit/>
            </a:bodyPr>
            <a:lstStyle/>
            <a:p>
              <a:r>
                <a:rPr lang="ar-SA" sz="2400" dirty="0">
                  <a:solidFill>
                    <a:srgbClr val="0033CC"/>
                  </a:solidFill>
                  <a:latin typeface="AbdoMaster-DemiBold" pitchFamily="50" charset="-78"/>
                  <a:ea typeface="+mj-ea"/>
                  <a:cs typeface="AbdoMaster-DemiBold" pitchFamily="50" charset="-78"/>
                </a:rPr>
                <a:t>افحص - </a:t>
              </a:r>
              <a:r>
                <a:rPr lang="en-US" sz="2400" dirty="0">
                  <a:solidFill>
                    <a:srgbClr val="0033CC"/>
                  </a:solidFill>
                  <a:latin typeface="AbdoMaster-DemiBold" pitchFamily="50" charset="-78"/>
                  <a:ea typeface="+mj-ea"/>
                  <a:cs typeface="AbdoMaster-DemiBold" pitchFamily="50" charset="-78"/>
                </a:rPr>
                <a:t>Check</a:t>
              </a:r>
              <a:endParaRPr lang="ar-SA" sz="2400" dirty="0">
                <a:solidFill>
                  <a:srgbClr val="0033CC"/>
                </a:solidFill>
                <a:latin typeface="AbdoMaster-DemiBold" pitchFamily="50" charset="-78"/>
                <a:ea typeface="+mj-ea"/>
                <a:cs typeface="AbdoMaster-DemiBold" pitchFamily="50" charset="-78"/>
              </a:endParaRPr>
            </a:p>
            <a:p>
              <a:r>
                <a:rPr lang="ar-SA" dirty="0">
                  <a:solidFill>
                    <a:srgbClr val="0070C0"/>
                  </a:solidFill>
                  <a:latin typeface="AbdoMaster-DemiBold" pitchFamily="50" charset="-78"/>
                  <a:ea typeface="+mj-ea"/>
                  <a:cs typeface="AbdoMaster-DemiBold" pitchFamily="50" charset="-78"/>
                </a:rPr>
                <a:t>فعالية  التطبيق في النطاق الضيق</a:t>
              </a:r>
            </a:p>
          </p:txBody>
        </p:sp>
        <p:sp>
          <p:nvSpPr>
            <p:cNvPr id="14" name="مربع نص 13"/>
            <p:cNvSpPr txBox="1"/>
            <p:nvPr/>
          </p:nvSpPr>
          <p:spPr>
            <a:xfrm>
              <a:off x="5720438" y="3717032"/>
              <a:ext cx="3150222" cy="738664"/>
            </a:xfrm>
            <a:prstGeom prst="rect">
              <a:avLst/>
            </a:prstGeom>
            <a:noFill/>
          </p:spPr>
          <p:txBody>
            <a:bodyPr wrap="none" rtlCol="1">
              <a:spAutoFit/>
            </a:bodyPr>
            <a:lstStyle/>
            <a:p>
              <a:r>
                <a:rPr lang="ar-SA" sz="2400" dirty="0">
                  <a:solidFill>
                    <a:srgbClr val="0033CC"/>
                  </a:solidFill>
                  <a:latin typeface="AbdoMaster-DemiBold" pitchFamily="50" charset="-78"/>
                  <a:ea typeface="+mj-ea"/>
                  <a:cs typeface="AbdoMaster-DemiBold" pitchFamily="50" charset="-78"/>
                </a:rPr>
                <a:t>نفذ - </a:t>
              </a:r>
              <a:r>
                <a:rPr lang="en-US" sz="2400" dirty="0">
                  <a:solidFill>
                    <a:srgbClr val="0033CC"/>
                  </a:solidFill>
                  <a:latin typeface="AbdoMaster-DemiBold" pitchFamily="50" charset="-78"/>
                  <a:ea typeface="+mj-ea"/>
                  <a:cs typeface="AbdoMaster-DemiBold" pitchFamily="50" charset="-78"/>
                </a:rPr>
                <a:t>Do</a:t>
              </a:r>
              <a:endParaRPr lang="ar-SA" sz="2400" dirty="0">
                <a:solidFill>
                  <a:srgbClr val="0033CC"/>
                </a:solidFill>
                <a:latin typeface="AbdoMaster-DemiBold" pitchFamily="50" charset="-78"/>
                <a:ea typeface="+mj-ea"/>
                <a:cs typeface="AbdoMaster-DemiBold" pitchFamily="50" charset="-78"/>
              </a:endParaRPr>
            </a:p>
            <a:p>
              <a:r>
                <a:rPr lang="ar-SA" dirty="0">
                  <a:solidFill>
                    <a:srgbClr val="0070C0"/>
                  </a:solidFill>
                  <a:latin typeface="AbdoMaster-DemiBold" pitchFamily="50" charset="-78"/>
                  <a:ea typeface="+mj-ea"/>
                  <a:cs typeface="AbdoMaster-DemiBold" pitchFamily="50" charset="-78"/>
                </a:rPr>
                <a:t>الخطة على نطاق ضيق للتجربة</a:t>
              </a:r>
            </a:p>
          </p:txBody>
        </p:sp>
        <p:sp>
          <p:nvSpPr>
            <p:cNvPr id="15" name="مربع نص 14"/>
            <p:cNvSpPr txBox="1"/>
            <p:nvPr/>
          </p:nvSpPr>
          <p:spPr>
            <a:xfrm>
              <a:off x="5785103" y="5445224"/>
              <a:ext cx="3087705" cy="738664"/>
            </a:xfrm>
            <a:prstGeom prst="rect">
              <a:avLst/>
            </a:prstGeom>
            <a:noFill/>
          </p:spPr>
          <p:txBody>
            <a:bodyPr wrap="none" rtlCol="1">
              <a:spAutoFit/>
            </a:bodyPr>
            <a:lstStyle/>
            <a:p>
              <a:r>
                <a:rPr lang="ar-SA" sz="2400" dirty="0">
                  <a:solidFill>
                    <a:srgbClr val="0033CC"/>
                  </a:solidFill>
                  <a:latin typeface="AbdoMaster-DemiBold" pitchFamily="50" charset="-78"/>
                  <a:ea typeface="+mj-ea"/>
                  <a:cs typeface="AbdoMaster-DemiBold" pitchFamily="50" charset="-78"/>
                </a:rPr>
                <a:t>باشر - </a:t>
              </a:r>
              <a:r>
                <a:rPr lang="en-US" sz="2400" dirty="0">
                  <a:solidFill>
                    <a:srgbClr val="0033CC"/>
                  </a:solidFill>
                  <a:latin typeface="AbdoMaster-DemiBold" pitchFamily="50" charset="-78"/>
                  <a:ea typeface="+mj-ea"/>
                  <a:cs typeface="AbdoMaster-DemiBold" pitchFamily="50" charset="-78"/>
                </a:rPr>
                <a:t>Act</a:t>
              </a:r>
              <a:endParaRPr lang="ar-SA" sz="2400" dirty="0">
                <a:solidFill>
                  <a:srgbClr val="0033CC"/>
                </a:solidFill>
                <a:latin typeface="AbdoMaster-DemiBold" pitchFamily="50" charset="-78"/>
                <a:ea typeface="+mj-ea"/>
                <a:cs typeface="AbdoMaster-DemiBold" pitchFamily="50" charset="-78"/>
              </a:endParaRPr>
            </a:p>
            <a:p>
              <a:r>
                <a:rPr lang="ar-SA" dirty="0">
                  <a:solidFill>
                    <a:srgbClr val="0070C0"/>
                  </a:solidFill>
                  <a:latin typeface="AbdoMaster-DemiBold" pitchFamily="50" charset="-78"/>
                  <a:ea typeface="+mj-ea"/>
                  <a:cs typeface="AbdoMaster-DemiBold" pitchFamily="50" charset="-78"/>
                </a:rPr>
                <a:t>انطلق في العمل وفق الخطة</a:t>
              </a:r>
            </a:p>
          </p:txBody>
        </p:sp>
      </p:grpSp>
      <p:sp>
        <p:nvSpPr>
          <p:cNvPr id="16" name="مربع نص 15"/>
          <p:cNvSpPr txBox="1"/>
          <p:nvPr/>
        </p:nvSpPr>
        <p:spPr>
          <a:xfrm>
            <a:off x="2738002" y="1439671"/>
            <a:ext cx="3667991" cy="1376787"/>
          </a:xfrm>
          <a:prstGeom prst="rect">
            <a:avLst/>
          </a:prstGeom>
          <a:noFill/>
        </p:spPr>
        <p:txBody>
          <a:bodyPr wrap="none" rtlCol="1">
            <a:spAutoFit/>
          </a:bodyPr>
          <a:lstStyle/>
          <a:p>
            <a:pPr algn="ctr">
              <a:lnSpc>
                <a:spcPct val="130000"/>
              </a:lnSpc>
            </a:pPr>
            <a:r>
              <a:rPr lang="ar-SA" sz="2400" dirty="0">
                <a:solidFill>
                  <a:srgbClr val="0033CC"/>
                </a:solidFill>
                <a:latin typeface="AbdoMaster-DemiBold" pitchFamily="50" charset="-78"/>
                <a:ea typeface="+mj-ea"/>
                <a:cs typeface="AbdoMaster-DemiBold" pitchFamily="50" charset="-78"/>
              </a:rPr>
              <a:t>منهجية الجودة</a:t>
            </a:r>
          </a:p>
          <a:p>
            <a:pPr algn="ctr">
              <a:lnSpc>
                <a:spcPct val="130000"/>
              </a:lnSpc>
            </a:pPr>
            <a:r>
              <a:rPr lang="ar-SA" dirty="0">
                <a:solidFill>
                  <a:srgbClr val="0070C0"/>
                </a:solidFill>
                <a:latin typeface="AbdoMaster-DemiBold" pitchFamily="50" charset="-78"/>
                <a:ea typeface="+mj-ea"/>
                <a:cs typeface="AbdoMaster-DemiBold" pitchFamily="50" charset="-78"/>
              </a:rPr>
              <a:t>وفقا لأسلوب ويليام إدوارد </a:t>
            </a:r>
            <a:r>
              <a:rPr lang="ar-SA" dirty="0" err="1">
                <a:solidFill>
                  <a:srgbClr val="0070C0"/>
                </a:solidFill>
                <a:latin typeface="AbdoMaster-DemiBold" pitchFamily="50" charset="-78"/>
                <a:ea typeface="+mj-ea"/>
                <a:cs typeface="AbdoMaster-DemiBold" pitchFamily="50" charset="-78"/>
              </a:rPr>
              <a:t>ديمينج</a:t>
            </a:r>
            <a:endParaRPr lang="ar-SA" dirty="0">
              <a:solidFill>
                <a:srgbClr val="0070C0"/>
              </a:solidFill>
              <a:latin typeface="AbdoMaster-DemiBold" pitchFamily="50" charset="-78"/>
              <a:ea typeface="+mj-ea"/>
              <a:cs typeface="AbdoMaster-DemiBold" pitchFamily="50" charset="-78"/>
            </a:endParaRPr>
          </a:p>
          <a:p>
            <a:pPr algn="ctr">
              <a:lnSpc>
                <a:spcPct val="130000"/>
              </a:lnSpc>
            </a:pPr>
            <a:r>
              <a:rPr lang="en-US" sz="2400" dirty="0">
                <a:solidFill>
                  <a:srgbClr val="0033CC"/>
                </a:solidFill>
                <a:latin typeface="AbdoMaster-DemiBold" pitchFamily="50" charset="-78"/>
                <a:ea typeface="+mj-ea"/>
                <a:cs typeface="AbdoMaster-DemiBold" pitchFamily="50" charset="-78"/>
              </a:rPr>
              <a:t>PDCA</a:t>
            </a:r>
            <a:endParaRPr lang="ar-SA" sz="2400" dirty="0">
              <a:solidFill>
                <a:srgbClr val="0033CC"/>
              </a:solidFill>
              <a:latin typeface="AbdoMaster-DemiBold" pitchFamily="50" charset="-78"/>
              <a:ea typeface="+mj-ea"/>
              <a:cs typeface="AbdoMaster-DemiBold" pitchFamily="50" charset="-78"/>
            </a:endParaRPr>
          </a:p>
        </p:txBody>
      </p:sp>
      <p:sp>
        <p:nvSpPr>
          <p:cNvPr id="6" name="شكل بيضاوي 5"/>
          <p:cNvSpPr/>
          <p:nvPr/>
        </p:nvSpPr>
        <p:spPr>
          <a:xfrm>
            <a:off x="7059478" y="1461274"/>
            <a:ext cx="1760994" cy="176099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679884878"/>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مصادر الجودة</a:t>
            </a:r>
          </a:p>
        </p:txBody>
      </p:sp>
      <p:sp>
        <p:nvSpPr>
          <p:cNvPr id="6" name="مربع نص 5"/>
          <p:cNvSpPr txBox="1"/>
          <p:nvPr/>
        </p:nvSpPr>
        <p:spPr>
          <a:xfrm>
            <a:off x="1709974" y="1988840"/>
            <a:ext cx="2862026" cy="707886"/>
          </a:xfrm>
          <a:prstGeom prst="rect">
            <a:avLst/>
          </a:prstGeom>
          <a:noFill/>
        </p:spPr>
        <p:txBody>
          <a:bodyPr wrap="square" numCol="1" rtlCol="1">
            <a:spAutoFit/>
          </a:bodyPr>
          <a:lstStyle/>
          <a:p>
            <a:r>
              <a:rPr lang="ar-SA" sz="4000" dirty="0">
                <a:solidFill>
                  <a:srgbClr val="0070C0"/>
                </a:solidFill>
                <a:latin typeface="AbdoMaster-DemiBold" pitchFamily="50" charset="-78"/>
                <a:ea typeface="+mj-ea"/>
                <a:cs typeface="AlHurraTxtreg" pitchFamily="2" charset="-78"/>
              </a:rPr>
              <a:t>العميل</a:t>
            </a:r>
          </a:p>
        </p:txBody>
      </p:sp>
      <p:sp>
        <p:nvSpPr>
          <p:cNvPr id="2" name="مستطيل 1"/>
          <p:cNvSpPr/>
          <p:nvPr/>
        </p:nvSpPr>
        <p:spPr>
          <a:xfrm>
            <a:off x="3841169" y="5943256"/>
            <a:ext cx="1461661" cy="707886"/>
          </a:xfrm>
          <a:prstGeom prst="rect">
            <a:avLst/>
          </a:prstGeom>
        </p:spPr>
        <p:txBody>
          <a:bodyPr wrap="square">
            <a:spAutoFit/>
          </a:bodyPr>
          <a:lstStyle/>
          <a:p>
            <a:pPr algn="ctr"/>
            <a:r>
              <a:rPr lang="ar-SA" sz="4000" dirty="0">
                <a:solidFill>
                  <a:srgbClr val="0070C0"/>
                </a:solidFill>
                <a:latin typeface="AbdoMaster-DemiBold" pitchFamily="50" charset="-78"/>
                <a:ea typeface="+mj-ea"/>
                <a:cs typeface="AlHurraTxtreg" pitchFamily="2" charset="-78"/>
              </a:rPr>
              <a:t>المنتج</a:t>
            </a:r>
          </a:p>
        </p:txBody>
      </p:sp>
      <p:sp>
        <p:nvSpPr>
          <p:cNvPr id="8" name="مستطيل 7"/>
          <p:cNvSpPr/>
          <p:nvPr/>
        </p:nvSpPr>
        <p:spPr>
          <a:xfrm>
            <a:off x="6732240" y="3503734"/>
            <a:ext cx="1611339" cy="707886"/>
          </a:xfrm>
          <a:prstGeom prst="rect">
            <a:avLst/>
          </a:prstGeom>
        </p:spPr>
        <p:txBody>
          <a:bodyPr wrap="none">
            <a:spAutoFit/>
          </a:bodyPr>
          <a:lstStyle/>
          <a:p>
            <a:pPr algn="l"/>
            <a:r>
              <a:rPr lang="ar-SA" sz="4000" dirty="0">
                <a:solidFill>
                  <a:srgbClr val="0070C0"/>
                </a:solidFill>
                <a:latin typeface="AbdoMaster-DemiBold" pitchFamily="50" charset="-78"/>
                <a:ea typeface="+mj-ea"/>
                <a:cs typeface="AlHurraTxtreg" pitchFamily="2" charset="-78"/>
              </a:rPr>
              <a:t>المصمم</a:t>
            </a:r>
          </a:p>
        </p:txBody>
      </p:sp>
      <p:grpSp>
        <p:nvGrpSpPr>
          <p:cNvPr id="11" name="مجموعة 10"/>
          <p:cNvGrpSpPr/>
          <p:nvPr/>
        </p:nvGrpSpPr>
        <p:grpSpPr>
          <a:xfrm>
            <a:off x="3475470" y="2757121"/>
            <a:ext cx="2171180" cy="2184047"/>
            <a:chOff x="3475470" y="2757121"/>
            <a:chExt cx="2171180" cy="2184047"/>
          </a:xfrm>
        </p:grpSpPr>
        <p:sp>
          <p:nvSpPr>
            <p:cNvPr id="7" name="معين 6"/>
            <p:cNvSpPr/>
            <p:nvPr/>
          </p:nvSpPr>
          <p:spPr>
            <a:xfrm>
              <a:off x="3475470" y="2757121"/>
              <a:ext cx="2171180" cy="218404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سهم رباعي 8"/>
            <p:cNvSpPr/>
            <p:nvPr/>
          </p:nvSpPr>
          <p:spPr>
            <a:xfrm>
              <a:off x="3779594" y="3065272"/>
              <a:ext cx="1584811" cy="1584811"/>
            </a:xfrm>
            <a:prstGeom prst="quadArrow">
              <a:avLst>
                <a:gd name="adj1" fmla="val 19563"/>
                <a:gd name="adj2" fmla="val 17974"/>
                <a:gd name="adj3" fmla="val 2580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سهم رباعي 9"/>
            <p:cNvSpPr/>
            <p:nvPr/>
          </p:nvSpPr>
          <p:spPr>
            <a:xfrm>
              <a:off x="4247964" y="3525108"/>
              <a:ext cx="648072" cy="648072"/>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1026" name="Picture 2" descr="ÙØªÙØ¬Ø© Ø¨Ø­Ø« Ø§ÙØµÙØ± Ø¹Ù Ø²Ø¨ÙÙ"/>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63276" y="1571908"/>
            <a:ext cx="1628176" cy="1222941"/>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4" descr="ØµÙØ±Ø© Ø°Ø§Øª ØµÙØ©"/>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13" name="AutoShape 6" descr="ØµÙØ±Ø© Ø°Ø§Øª ØµÙØ©"/>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14" name="AutoShape 8" descr="ØµÙØ±Ø© Ø°Ø§Øª ØµÙØ©"/>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15" name="AutoShape 10" descr="ØµÙØ±Ø© Ø°Ø§Øª ØµÙØ©"/>
          <p:cNvSpPr>
            <a:spLocks noChangeAspect="1" noChangeArrowheads="1"/>
          </p:cNvSpPr>
          <p:nvPr/>
        </p:nvSpPr>
        <p:spPr bwMode="auto">
          <a:xfrm>
            <a:off x="9380538"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1035" name="Picture 1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36096" y="2927741"/>
            <a:ext cx="1584176"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2027" y="3221682"/>
            <a:ext cx="1562149" cy="1266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5"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3936817" y="4883224"/>
            <a:ext cx="1080773" cy="1125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251520" y="3503734"/>
            <a:ext cx="1764628" cy="707886"/>
          </a:xfrm>
          <a:prstGeom prst="rect">
            <a:avLst/>
          </a:prstGeom>
        </p:spPr>
        <p:txBody>
          <a:bodyPr wrap="square">
            <a:spAutoFit/>
          </a:bodyPr>
          <a:lstStyle/>
          <a:p>
            <a:r>
              <a:rPr lang="ar-SA" sz="4000" dirty="0">
                <a:solidFill>
                  <a:srgbClr val="0070C0"/>
                </a:solidFill>
                <a:latin typeface="AbdoMaster-DemiBold" pitchFamily="50" charset="-78"/>
                <a:ea typeface="+mj-ea"/>
                <a:cs typeface="AlHurraTxtreg" pitchFamily="2" charset="-78"/>
              </a:rPr>
              <a:t>الإدارة</a:t>
            </a:r>
          </a:p>
        </p:txBody>
      </p:sp>
      <p:sp>
        <p:nvSpPr>
          <p:cNvPr id="16" name="شكل بيضاوي 15"/>
          <p:cNvSpPr/>
          <p:nvPr/>
        </p:nvSpPr>
        <p:spPr>
          <a:xfrm>
            <a:off x="287380" y="1500188"/>
            <a:ext cx="8568952" cy="51694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522856016"/>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وثائق نظام إدارة الجودة</a:t>
            </a:r>
          </a:p>
        </p:txBody>
      </p:sp>
      <p:grpSp>
        <p:nvGrpSpPr>
          <p:cNvPr id="14" name="مجموعة 13"/>
          <p:cNvGrpSpPr/>
          <p:nvPr/>
        </p:nvGrpSpPr>
        <p:grpSpPr>
          <a:xfrm>
            <a:off x="3923928" y="1772816"/>
            <a:ext cx="5004048" cy="4653934"/>
            <a:chOff x="278218" y="1700808"/>
            <a:chExt cx="5784608" cy="4838600"/>
          </a:xfrm>
        </p:grpSpPr>
        <p:pic>
          <p:nvPicPr>
            <p:cNvPr id="15" name="Picture 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8218" y="1700808"/>
              <a:ext cx="5784608" cy="48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مربع نص 16"/>
            <p:cNvSpPr txBox="1"/>
            <p:nvPr/>
          </p:nvSpPr>
          <p:spPr>
            <a:xfrm>
              <a:off x="3708928" y="2132856"/>
              <a:ext cx="1117434" cy="369332"/>
            </a:xfrm>
            <a:prstGeom prst="rect">
              <a:avLst/>
            </a:prstGeom>
            <a:noFill/>
          </p:spPr>
          <p:txBody>
            <a:bodyPr wrap="none" rtlCol="1">
              <a:spAutoFit/>
            </a:bodyPr>
            <a:lstStyle/>
            <a:p>
              <a:pPr algn="ctr"/>
              <a:r>
                <a:rPr lang="ar-SA" dirty="0">
                  <a:solidFill>
                    <a:schemeClr val="tx1">
                      <a:lumMod val="85000"/>
                      <a:lumOff val="15000"/>
                    </a:schemeClr>
                  </a:solidFill>
                  <a:cs typeface="AlHurraTxtreg" pitchFamily="2" charset="-78"/>
                </a:rPr>
                <a:t>سياسة الجودة</a:t>
              </a:r>
            </a:p>
          </p:txBody>
        </p:sp>
        <p:sp>
          <p:nvSpPr>
            <p:cNvPr id="18" name="مربع نص 17"/>
            <p:cNvSpPr txBox="1"/>
            <p:nvPr/>
          </p:nvSpPr>
          <p:spPr>
            <a:xfrm>
              <a:off x="2685390" y="3244334"/>
              <a:ext cx="970262" cy="369332"/>
            </a:xfrm>
            <a:prstGeom prst="rect">
              <a:avLst/>
            </a:prstGeom>
            <a:noFill/>
          </p:spPr>
          <p:txBody>
            <a:bodyPr wrap="none" rtlCol="1">
              <a:spAutoFit/>
            </a:bodyPr>
            <a:lstStyle/>
            <a:p>
              <a:pPr algn="ctr"/>
              <a:r>
                <a:rPr lang="ar-SA" dirty="0">
                  <a:solidFill>
                    <a:schemeClr val="tx1">
                      <a:lumMod val="85000"/>
                      <a:lumOff val="15000"/>
                    </a:schemeClr>
                  </a:solidFill>
                  <a:cs typeface="AlHurraTxtreg" pitchFamily="2" charset="-78"/>
                </a:rPr>
                <a:t>دليل الجودة</a:t>
              </a:r>
            </a:p>
          </p:txBody>
        </p:sp>
        <p:sp>
          <p:nvSpPr>
            <p:cNvPr id="19" name="مربع نص 18"/>
            <p:cNvSpPr txBox="1"/>
            <p:nvPr/>
          </p:nvSpPr>
          <p:spPr>
            <a:xfrm>
              <a:off x="2570036" y="5073219"/>
              <a:ext cx="1207074" cy="369332"/>
            </a:xfrm>
            <a:prstGeom prst="rect">
              <a:avLst/>
            </a:prstGeom>
            <a:noFill/>
          </p:spPr>
          <p:txBody>
            <a:bodyPr wrap="none" rtlCol="1">
              <a:spAutoFit/>
            </a:bodyPr>
            <a:lstStyle/>
            <a:p>
              <a:pPr algn="ctr"/>
              <a:r>
                <a:rPr lang="ar-SA" dirty="0">
                  <a:solidFill>
                    <a:schemeClr val="tx1">
                      <a:lumMod val="85000"/>
                      <a:lumOff val="15000"/>
                    </a:schemeClr>
                  </a:solidFill>
                  <a:cs typeface="AlHurraTxtreg" pitchFamily="2" charset="-78"/>
                </a:rPr>
                <a:t>تعليمات العمل</a:t>
              </a:r>
            </a:p>
          </p:txBody>
        </p:sp>
        <p:sp>
          <p:nvSpPr>
            <p:cNvPr id="20" name="مربع نص 19"/>
            <p:cNvSpPr txBox="1"/>
            <p:nvPr/>
          </p:nvSpPr>
          <p:spPr>
            <a:xfrm>
              <a:off x="2185135" y="5985140"/>
              <a:ext cx="1969691" cy="369332"/>
            </a:xfrm>
            <a:prstGeom prst="rect">
              <a:avLst/>
            </a:prstGeom>
            <a:noFill/>
          </p:spPr>
          <p:txBody>
            <a:bodyPr wrap="none" rtlCol="1">
              <a:spAutoFit/>
            </a:bodyPr>
            <a:lstStyle/>
            <a:p>
              <a:pPr algn="ctr"/>
              <a:r>
                <a:rPr lang="ar-SA" dirty="0">
                  <a:solidFill>
                    <a:schemeClr val="tx1">
                      <a:lumMod val="85000"/>
                      <a:lumOff val="15000"/>
                    </a:schemeClr>
                  </a:solidFill>
                  <a:cs typeface="AlHurraTxtreg" pitchFamily="2" charset="-78"/>
                </a:rPr>
                <a:t>النماذج والتقارير والسجلات</a:t>
              </a:r>
            </a:p>
          </p:txBody>
        </p:sp>
        <p:sp>
          <p:nvSpPr>
            <p:cNvPr id="21" name="مربع نص 20"/>
            <p:cNvSpPr txBox="1"/>
            <p:nvPr/>
          </p:nvSpPr>
          <p:spPr>
            <a:xfrm>
              <a:off x="2616130" y="4258897"/>
              <a:ext cx="1126800" cy="369332"/>
            </a:xfrm>
            <a:prstGeom prst="rect">
              <a:avLst/>
            </a:prstGeom>
            <a:noFill/>
          </p:spPr>
          <p:txBody>
            <a:bodyPr wrap="none" rtlCol="1">
              <a:spAutoFit/>
            </a:bodyPr>
            <a:lstStyle/>
            <a:p>
              <a:pPr algn="ctr"/>
              <a:r>
                <a:rPr lang="ar-SA" dirty="0">
                  <a:solidFill>
                    <a:schemeClr val="tx1">
                      <a:lumMod val="85000"/>
                      <a:lumOff val="15000"/>
                    </a:schemeClr>
                  </a:solidFill>
                  <a:cs typeface="AlHurraTxtreg" pitchFamily="2" charset="-78"/>
                </a:rPr>
                <a:t>إجراءات العمل</a:t>
              </a:r>
            </a:p>
          </p:txBody>
        </p:sp>
      </p:grpSp>
      <p:sp>
        <p:nvSpPr>
          <p:cNvPr id="2" name="مربع نص 1"/>
          <p:cNvSpPr txBox="1"/>
          <p:nvPr/>
        </p:nvSpPr>
        <p:spPr>
          <a:xfrm>
            <a:off x="0" y="1412776"/>
            <a:ext cx="3851593" cy="5447645"/>
          </a:xfrm>
          <a:prstGeom prst="rect">
            <a:avLst/>
          </a:prstGeom>
          <a:solidFill>
            <a:schemeClr val="accent6">
              <a:lumMod val="75000"/>
              <a:alpha val="33000"/>
            </a:schemeClr>
          </a:solidFill>
        </p:spPr>
        <p:txBody>
          <a:bodyPr wrap="square" rtlCol="1">
            <a:spAutoFit/>
          </a:bodyPr>
          <a:lstStyle/>
          <a:p>
            <a:pPr algn="ctr">
              <a:lnSpc>
                <a:spcPct val="120000"/>
              </a:lnSpc>
              <a:spcBef>
                <a:spcPts val="600"/>
              </a:spcBef>
              <a:spcAft>
                <a:spcPts val="600"/>
              </a:spcAft>
            </a:pPr>
            <a:r>
              <a:rPr lang="ar-SA" sz="2400" dirty="0">
                <a:solidFill>
                  <a:schemeClr val="tx1">
                    <a:lumMod val="85000"/>
                    <a:lumOff val="15000"/>
                  </a:schemeClr>
                </a:solidFill>
                <a:cs typeface="AlHurraTxtreg" pitchFamily="2" charset="-78"/>
              </a:rPr>
              <a:t>جميع وثائق الجودة تحتاج لإجراءات ليتم بناؤها واعتمادها</a:t>
            </a:r>
          </a:p>
          <a:p>
            <a:pPr algn="ctr">
              <a:lnSpc>
                <a:spcPct val="120000"/>
              </a:lnSpc>
              <a:spcBef>
                <a:spcPts val="600"/>
              </a:spcBef>
              <a:spcAft>
                <a:spcPts val="600"/>
              </a:spcAft>
            </a:pPr>
            <a:r>
              <a:rPr lang="ar-SA" sz="2400" dirty="0">
                <a:solidFill>
                  <a:srgbClr val="0070C0"/>
                </a:solidFill>
                <a:cs typeface="AlHurraTxtreg" pitchFamily="2" charset="-78"/>
              </a:rPr>
              <a:t>اجراء لبناء سياسة الجودة</a:t>
            </a:r>
          </a:p>
          <a:p>
            <a:pPr algn="ctr">
              <a:lnSpc>
                <a:spcPct val="120000"/>
              </a:lnSpc>
              <a:spcBef>
                <a:spcPts val="600"/>
              </a:spcBef>
              <a:spcAft>
                <a:spcPts val="600"/>
              </a:spcAft>
            </a:pPr>
            <a:r>
              <a:rPr lang="ar-SA" sz="2400" dirty="0">
                <a:solidFill>
                  <a:srgbClr val="0070C0"/>
                </a:solidFill>
                <a:cs typeface="AlHurraTxtreg" pitchFamily="2" charset="-78"/>
              </a:rPr>
              <a:t>إجراء لبناء دليل الجودة</a:t>
            </a:r>
          </a:p>
          <a:p>
            <a:pPr algn="ctr">
              <a:lnSpc>
                <a:spcPct val="120000"/>
              </a:lnSpc>
              <a:spcBef>
                <a:spcPts val="600"/>
              </a:spcBef>
              <a:spcAft>
                <a:spcPts val="600"/>
              </a:spcAft>
            </a:pPr>
            <a:r>
              <a:rPr lang="ar-SA" sz="2400" dirty="0">
                <a:solidFill>
                  <a:srgbClr val="0070C0"/>
                </a:solidFill>
                <a:cs typeface="AlHurraTxtreg" pitchFamily="2" charset="-78"/>
              </a:rPr>
              <a:t>إجراء لإصدار تعليمات العمل</a:t>
            </a:r>
          </a:p>
          <a:p>
            <a:pPr algn="ctr">
              <a:lnSpc>
                <a:spcPct val="120000"/>
              </a:lnSpc>
              <a:spcBef>
                <a:spcPts val="600"/>
              </a:spcBef>
              <a:spcAft>
                <a:spcPts val="600"/>
              </a:spcAft>
            </a:pPr>
            <a:r>
              <a:rPr lang="ar-SA" sz="2400" dirty="0">
                <a:solidFill>
                  <a:srgbClr val="0070C0"/>
                </a:solidFill>
                <a:cs typeface="AlHurraTxtreg" pitchFamily="2" charset="-78"/>
              </a:rPr>
              <a:t>إجراء لكل عملية أو نشاط</a:t>
            </a:r>
          </a:p>
          <a:p>
            <a:pPr algn="ctr">
              <a:lnSpc>
                <a:spcPct val="120000"/>
              </a:lnSpc>
              <a:spcBef>
                <a:spcPts val="600"/>
              </a:spcBef>
              <a:spcAft>
                <a:spcPts val="600"/>
              </a:spcAft>
            </a:pPr>
            <a:r>
              <a:rPr lang="ar-SA" sz="2400" dirty="0">
                <a:solidFill>
                  <a:schemeClr val="tx1">
                    <a:lumMod val="85000"/>
                    <a:lumOff val="15000"/>
                  </a:schemeClr>
                </a:solidFill>
                <a:cs typeface="AlHurraTxtreg" pitchFamily="2" charset="-78"/>
              </a:rPr>
              <a:t>وأما النماذج والقوائم والتقارير والسجلات فهي وثائق يتطلبها الإجراء لإثبات تحقق العمليات</a:t>
            </a:r>
          </a:p>
          <a:p>
            <a:pPr algn="ctr">
              <a:lnSpc>
                <a:spcPct val="120000"/>
              </a:lnSpc>
              <a:spcBef>
                <a:spcPts val="600"/>
              </a:spcBef>
              <a:spcAft>
                <a:spcPts val="600"/>
              </a:spcAft>
            </a:pPr>
            <a:r>
              <a:rPr lang="ar-SA" sz="2400" dirty="0">
                <a:solidFill>
                  <a:srgbClr val="FF0000"/>
                </a:solidFill>
                <a:cs typeface="AlHurraTxtreg" pitchFamily="2" charset="-78"/>
              </a:rPr>
              <a:t>وتستثنى بعض الوثائق</a:t>
            </a:r>
          </a:p>
        </p:txBody>
      </p:sp>
    </p:spTree>
    <p:extLst>
      <p:ext uri="{BB962C8B-B14F-4D97-AF65-F5344CB8AC3E}">
        <p14:creationId xmlns:p14="http://schemas.microsoft.com/office/powerpoint/2010/main" val="885978330"/>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سياسة الجودة</a:t>
            </a:r>
          </a:p>
        </p:txBody>
      </p:sp>
      <p:sp>
        <p:nvSpPr>
          <p:cNvPr id="6" name="عنوان 1"/>
          <p:cNvSpPr txBox="1">
            <a:spLocks/>
          </p:cNvSpPr>
          <p:nvPr/>
        </p:nvSpPr>
        <p:spPr>
          <a:xfrm>
            <a:off x="179512" y="1916832"/>
            <a:ext cx="6552728" cy="417646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nSpc>
                <a:spcPct val="120000"/>
              </a:lnSpc>
            </a:pPr>
            <a:r>
              <a:rPr lang="ar-SA" sz="2400" dirty="0">
                <a:solidFill>
                  <a:srgbClr val="0070C0"/>
                </a:solidFill>
                <a:latin typeface="AbdoMaster-DemiBold" pitchFamily="50" charset="-78"/>
                <a:cs typeface="AlHurraTxtreg" panose="00000400000000000000" pitchFamily="2" charset="-78"/>
              </a:rPr>
              <a:t>الوثيقة الأولى في نظام إدارة الجودة</a:t>
            </a:r>
          </a:p>
          <a:p>
            <a:pPr>
              <a:lnSpc>
                <a:spcPct val="120000"/>
              </a:lnSpc>
            </a:pPr>
            <a:endParaRPr lang="ar-SA" sz="2400" dirty="0">
              <a:solidFill>
                <a:srgbClr val="0070C0"/>
              </a:solidFill>
              <a:latin typeface="AbdoMaster-DemiBold" pitchFamily="50" charset="-78"/>
              <a:cs typeface="AlHurraTxtreg" panose="00000400000000000000" pitchFamily="2" charset="-78"/>
            </a:endParaRPr>
          </a:p>
          <a:p>
            <a:pPr>
              <a:lnSpc>
                <a:spcPct val="120000"/>
              </a:lnSpc>
            </a:pPr>
            <a:r>
              <a:rPr lang="ar-SA" sz="2400" dirty="0">
                <a:solidFill>
                  <a:srgbClr val="0070C0"/>
                </a:solidFill>
                <a:latin typeface="AbdoMaster-DemiBold" pitchFamily="50" charset="-78"/>
                <a:cs typeface="AlHurraTxtreg" panose="00000400000000000000" pitchFamily="2" charset="-78"/>
              </a:rPr>
              <a:t>تعتبر سياسة الجودة للمؤسسة هي حجر الزاوية بالنسبة لكل السياسات الاخرى التي تضعها الإدارة العليا، بحيث تكون متناغمة ومتجانسة مع غاية المؤسسة وفعالية النظام، وتكون إطاراً عاماً لتأسيس ومراجعة أهداف الجودة.</a:t>
            </a:r>
          </a:p>
          <a:p>
            <a:pPr>
              <a:lnSpc>
                <a:spcPct val="120000"/>
              </a:lnSpc>
            </a:pPr>
            <a:endParaRPr lang="ar-SA" sz="2400" dirty="0">
              <a:solidFill>
                <a:srgbClr val="0070C0"/>
              </a:solidFill>
              <a:latin typeface="AbdoMaster-DemiBold" pitchFamily="50" charset="-78"/>
              <a:cs typeface="AlHurraTxtreg" panose="00000400000000000000" pitchFamily="2" charset="-78"/>
            </a:endParaRPr>
          </a:p>
          <a:p>
            <a:pPr>
              <a:lnSpc>
                <a:spcPct val="120000"/>
              </a:lnSpc>
            </a:pPr>
            <a:r>
              <a:rPr lang="ar-SA" sz="2400" dirty="0">
                <a:solidFill>
                  <a:srgbClr val="0070C0"/>
                </a:solidFill>
                <a:latin typeface="AbdoMaster-DemiBold" pitchFamily="50" charset="-78"/>
                <a:cs typeface="AlHurraTxtreg" panose="00000400000000000000" pitchFamily="2" charset="-78"/>
              </a:rPr>
              <a:t>يتم إبرازها لجميع عملاء الجمعية من موظفين ومستفيدين وداعمين وموردين</a:t>
            </a:r>
          </a:p>
        </p:txBody>
      </p:sp>
      <p:grpSp>
        <p:nvGrpSpPr>
          <p:cNvPr id="8" name="مجموعة 7"/>
          <p:cNvGrpSpPr/>
          <p:nvPr/>
        </p:nvGrpSpPr>
        <p:grpSpPr>
          <a:xfrm>
            <a:off x="6653158" y="2699224"/>
            <a:ext cx="2274818" cy="2169936"/>
            <a:chOff x="6653158" y="2699224"/>
            <a:chExt cx="2274818" cy="2169936"/>
          </a:xfrm>
        </p:grpSpPr>
        <p:pic>
          <p:nvPicPr>
            <p:cNvPr id="7" name="Picture 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53158" y="2699224"/>
              <a:ext cx="2274818" cy="2169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7308304" y="2735815"/>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extLst>
      <p:ext uri="{BB962C8B-B14F-4D97-AF65-F5344CB8AC3E}">
        <p14:creationId xmlns:p14="http://schemas.microsoft.com/office/powerpoint/2010/main" val="837701334"/>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دليل الجودة </a:t>
            </a:r>
          </a:p>
        </p:txBody>
      </p:sp>
      <p:sp>
        <p:nvSpPr>
          <p:cNvPr id="6" name="عنوان 1"/>
          <p:cNvSpPr txBox="1">
            <a:spLocks/>
          </p:cNvSpPr>
          <p:nvPr/>
        </p:nvSpPr>
        <p:spPr>
          <a:xfrm>
            <a:off x="431540" y="1988840"/>
            <a:ext cx="8280919" cy="4392488"/>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3600" dirty="0">
                <a:solidFill>
                  <a:srgbClr val="0070C0"/>
                </a:solidFill>
                <a:cs typeface="AlHurraTxtreg" pitchFamily="2" charset="-78"/>
              </a:rPr>
              <a:t>يتضمن نظام إدارة الجودة دليل جودة واحد فقط في كل نظام إدارة جودة</a:t>
            </a:r>
          </a:p>
          <a:p>
            <a:pPr>
              <a:spcBef>
                <a:spcPts val="400"/>
              </a:spcBef>
              <a:spcAft>
                <a:spcPts val="400"/>
              </a:spcAft>
            </a:pPr>
            <a:endParaRPr lang="ar-SA" sz="1000" dirty="0">
              <a:solidFill>
                <a:srgbClr val="C00000"/>
              </a:solidFill>
              <a:cs typeface="AlHurraTxtreg" pitchFamily="2" charset="-78"/>
            </a:endParaRPr>
          </a:p>
          <a:p>
            <a:pPr marL="1971675">
              <a:spcBef>
                <a:spcPts val="400"/>
              </a:spcBef>
              <a:spcAft>
                <a:spcPts val="400"/>
              </a:spcAft>
            </a:pPr>
            <a:r>
              <a:rPr lang="ar-SA" sz="2700" dirty="0">
                <a:solidFill>
                  <a:srgbClr val="C00000"/>
                </a:solidFill>
                <a:cs typeface="AlHurraTxtreg" pitchFamily="2" charset="-78"/>
              </a:rPr>
              <a:t>هو وثيقة توضح وتشرح نظام إدارة الجودة، ويتضمن الدليل مجال نظام إدارة الجودة، وتفاصيل الإجراءات، ومبررات أي استثناء أو الإشارة لها، ووصف العمليات، والصلاحيات والمسؤوليات والهيكل التنظيمي ووصف بعض الوظائف، ومعلومات حول المنظمة وملاحق وغيرها.</a:t>
            </a:r>
          </a:p>
          <a:p>
            <a:pPr>
              <a:spcBef>
                <a:spcPts val="400"/>
              </a:spcBef>
              <a:spcAft>
                <a:spcPts val="400"/>
              </a:spcAft>
            </a:pPr>
            <a:endParaRPr lang="ar-SA" sz="1200" dirty="0">
              <a:solidFill>
                <a:srgbClr val="C00000"/>
              </a:solidFill>
              <a:cs typeface="AlHurraTxtreg" pitchFamily="2" charset="-78"/>
            </a:endParaRPr>
          </a:p>
          <a:p>
            <a:pPr>
              <a:spcBef>
                <a:spcPts val="400"/>
              </a:spcBef>
              <a:spcAft>
                <a:spcPts val="400"/>
              </a:spcAft>
            </a:pPr>
            <a:r>
              <a:rPr lang="ar-SA" sz="4000" dirty="0">
                <a:solidFill>
                  <a:srgbClr val="0070C0"/>
                </a:solidFill>
                <a:latin typeface="A RaiMedia-Bold" pitchFamily="34" charset="-78"/>
                <a:ea typeface="A RaiMedia-Bold" pitchFamily="34" charset="-78"/>
                <a:cs typeface="A RaiMedia-Bold" pitchFamily="34" charset="-78"/>
              </a:rPr>
              <a:t>دليل الجودة.. ليس متطلباً في مواصفة 9001:2015</a:t>
            </a:r>
          </a:p>
        </p:txBody>
      </p:sp>
      <p:grpSp>
        <p:nvGrpSpPr>
          <p:cNvPr id="7" name="مجموعة 6"/>
          <p:cNvGrpSpPr/>
          <p:nvPr/>
        </p:nvGrpSpPr>
        <p:grpSpPr>
          <a:xfrm>
            <a:off x="6588224" y="3347296"/>
            <a:ext cx="2274818" cy="2169936"/>
            <a:chOff x="6653158" y="2699224"/>
            <a:chExt cx="2274818" cy="2169936"/>
          </a:xfrm>
        </p:grpSpPr>
        <p:pic>
          <p:nvPicPr>
            <p:cNvPr id="8" name="Picture 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53158" y="2699224"/>
              <a:ext cx="2274818" cy="2169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مستطيل 8"/>
            <p:cNvSpPr/>
            <p:nvPr/>
          </p:nvSpPr>
          <p:spPr>
            <a:xfrm>
              <a:off x="7308304" y="3149933"/>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extLst>
      <p:ext uri="{BB962C8B-B14F-4D97-AF65-F5344CB8AC3E}">
        <p14:creationId xmlns:p14="http://schemas.microsoft.com/office/powerpoint/2010/main" val="4143244955"/>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دليل الجودة </a:t>
            </a:r>
          </a:p>
        </p:txBody>
      </p:sp>
      <p:sp>
        <p:nvSpPr>
          <p:cNvPr id="6" name="عنوان 1"/>
          <p:cNvSpPr txBox="1">
            <a:spLocks/>
          </p:cNvSpPr>
          <p:nvPr/>
        </p:nvSpPr>
        <p:spPr>
          <a:xfrm>
            <a:off x="431540" y="1988840"/>
            <a:ext cx="8280919" cy="4392488"/>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3600" dirty="0">
                <a:solidFill>
                  <a:srgbClr val="0070C0"/>
                </a:solidFill>
                <a:cs typeface="AlHurraTxtreg" pitchFamily="2" charset="-78"/>
              </a:rPr>
              <a:t>ما هو الدور الذي يؤديه دليل الجودة؟</a:t>
            </a:r>
          </a:p>
          <a:p>
            <a:pPr>
              <a:spcBef>
                <a:spcPts val="400"/>
              </a:spcBef>
              <a:spcAft>
                <a:spcPts val="400"/>
              </a:spcAft>
            </a:pPr>
            <a:endParaRPr lang="ar-SA" sz="1000" dirty="0">
              <a:solidFill>
                <a:srgbClr val="C00000"/>
              </a:solidFill>
              <a:cs typeface="AlHurraTxtreg" pitchFamily="2" charset="-78"/>
            </a:endParaRPr>
          </a:p>
          <a:p>
            <a:pPr>
              <a:spcBef>
                <a:spcPts val="400"/>
              </a:spcBef>
              <a:spcAft>
                <a:spcPts val="400"/>
              </a:spcAft>
            </a:pPr>
            <a:r>
              <a:rPr lang="ar-SA" sz="2700" dirty="0">
                <a:solidFill>
                  <a:schemeClr val="bg2">
                    <a:lumMod val="25000"/>
                  </a:schemeClr>
                </a:solidFill>
                <a:cs typeface="AlHurraTxtreg" pitchFamily="2" charset="-78"/>
              </a:rPr>
              <a:t>يقوم دليل الجودة بأداء المهام التالية:</a:t>
            </a:r>
          </a:p>
          <a:p>
            <a:pPr>
              <a:spcBef>
                <a:spcPts val="2400"/>
              </a:spcBef>
              <a:spcAft>
                <a:spcPts val="400"/>
              </a:spcAft>
            </a:pPr>
            <a:r>
              <a:rPr lang="ar-SA" sz="2700" dirty="0">
                <a:solidFill>
                  <a:srgbClr val="C00000"/>
                </a:solidFill>
                <a:cs typeface="AlHurraTxtreg" pitchFamily="2" charset="-78"/>
              </a:rPr>
              <a:t>التعريف بنظام إدارة الجودة</a:t>
            </a:r>
          </a:p>
          <a:p>
            <a:pPr>
              <a:spcBef>
                <a:spcPts val="400"/>
              </a:spcBef>
              <a:spcAft>
                <a:spcPts val="400"/>
              </a:spcAft>
            </a:pPr>
            <a:r>
              <a:rPr lang="ar-SA" sz="2700" dirty="0">
                <a:solidFill>
                  <a:srgbClr val="C00000"/>
                </a:solidFill>
                <a:cs typeface="AlHurraTxtreg" pitchFamily="2" charset="-78"/>
              </a:rPr>
              <a:t>إنه طريقة لتسويق نظام إدارة الجودة</a:t>
            </a:r>
          </a:p>
          <a:p>
            <a:pPr>
              <a:spcBef>
                <a:spcPts val="400"/>
              </a:spcBef>
              <a:spcAft>
                <a:spcPts val="400"/>
              </a:spcAft>
            </a:pPr>
            <a:r>
              <a:rPr lang="ar-SA" sz="2700" dirty="0">
                <a:solidFill>
                  <a:srgbClr val="C00000"/>
                </a:solidFill>
                <a:cs typeface="AlHurraTxtreg" pitchFamily="2" charset="-78"/>
              </a:rPr>
              <a:t>إنه مدخل لتدريب العاملين على نظام إدارة الجودة</a:t>
            </a:r>
          </a:p>
          <a:p>
            <a:pPr>
              <a:spcBef>
                <a:spcPts val="400"/>
              </a:spcBef>
              <a:spcAft>
                <a:spcPts val="400"/>
              </a:spcAft>
            </a:pPr>
            <a:endParaRPr lang="ar-SA" sz="1200" dirty="0">
              <a:solidFill>
                <a:srgbClr val="C00000"/>
              </a:solidFill>
              <a:cs typeface="AlHurraTxtreg" pitchFamily="2" charset="-78"/>
            </a:endParaRPr>
          </a:p>
        </p:txBody>
      </p:sp>
    </p:spTree>
    <p:extLst>
      <p:ext uri="{BB962C8B-B14F-4D97-AF65-F5344CB8AC3E}">
        <p14:creationId xmlns:p14="http://schemas.microsoft.com/office/powerpoint/2010/main" val="403202188"/>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دليل الجودة </a:t>
            </a:r>
          </a:p>
        </p:txBody>
      </p:sp>
      <p:sp>
        <p:nvSpPr>
          <p:cNvPr id="6" name="عنوان 1"/>
          <p:cNvSpPr txBox="1">
            <a:spLocks/>
          </p:cNvSpPr>
          <p:nvPr/>
        </p:nvSpPr>
        <p:spPr>
          <a:xfrm>
            <a:off x="431540" y="1556792"/>
            <a:ext cx="8280919" cy="5040560"/>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3600" dirty="0">
                <a:solidFill>
                  <a:srgbClr val="0070C0"/>
                </a:solidFill>
                <a:cs typeface="AlHurraTxtreg" pitchFamily="2" charset="-78"/>
              </a:rPr>
              <a:t>ما الذي يتضمنه محتوى الدليل؟</a:t>
            </a:r>
          </a:p>
          <a:p>
            <a:pPr marL="457200" indent="-457200" algn="r">
              <a:spcBef>
                <a:spcPts val="2400"/>
              </a:spcBef>
              <a:spcAft>
                <a:spcPts val="400"/>
              </a:spcAft>
              <a:buFont typeface="Wingdings" pitchFamily="2" charset="2"/>
              <a:buChar char="§"/>
            </a:pPr>
            <a:r>
              <a:rPr lang="ar-SA" sz="2500" dirty="0">
                <a:solidFill>
                  <a:srgbClr val="C00000"/>
                </a:solidFill>
                <a:cs typeface="AlHurraTxtreg" pitchFamily="2" charset="-78"/>
              </a:rPr>
              <a:t>العنوان: دليل نظام إدارة الجودة في (اسم المنشأة)</a:t>
            </a:r>
          </a:p>
          <a:p>
            <a:pPr marL="457200" indent="-457200" algn="r">
              <a:spcBef>
                <a:spcPts val="0"/>
              </a:spcBef>
              <a:buFont typeface="Wingdings" pitchFamily="2" charset="2"/>
              <a:buChar char="§"/>
            </a:pPr>
            <a:r>
              <a:rPr lang="ar-SA" sz="2500" dirty="0">
                <a:solidFill>
                  <a:srgbClr val="C00000"/>
                </a:solidFill>
                <a:cs typeface="AlHurraTxtreg" pitchFamily="2" charset="-78"/>
              </a:rPr>
              <a:t>بيانات المراجعة، التصديق، التنقيح، وتواريخ ذلك، ورمز ورقم إصدار.</a:t>
            </a:r>
          </a:p>
          <a:p>
            <a:pPr marL="457200" indent="-457200" algn="r">
              <a:spcBef>
                <a:spcPts val="0"/>
              </a:spcBef>
              <a:buFont typeface="Wingdings" pitchFamily="2" charset="2"/>
              <a:buChar char="§"/>
            </a:pPr>
            <a:r>
              <a:rPr lang="ar-SA" sz="2500" dirty="0">
                <a:solidFill>
                  <a:srgbClr val="C00000"/>
                </a:solidFill>
                <a:cs typeface="AlHurraTxtreg" pitchFamily="2" charset="-78"/>
              </a:rPr>
              <a:t>معلومات حول المنشأة مثل الاسم والعنوان..</a:t>
            </a:r>
          </a:p>
          <a:p>
            <a:pPr marL="457200" indent="-457200" algn="r">
              <a:spcBef>
                <a:spcPts val="0"/>
              </a:spcBef>
              <a:buFont typeface="Wingdings" pitchFamily="2" charset="2"/>
              <a:buChar char="§"/>
            </a:pPr>
            <a:r>
              <a:rPr lang="ar-SA" sz="2500" dirty="0">
                <a:solidFill>
                  <a:srgbClr val="C00000"/>
                </a:solidFill>
                <a:cs typeface="AlHurraTxtreg" pitchFamily="2" charset="-78"/>
              </a:rPr>
              <a:t>قد يتضمن نص سياسة الجودة بالمنشأة وبعض الإجراءات.</a:t>
            </a:r>
          </a:p>
          <a:p>
            <a:pPr marL="457200" indent="-457200" algn="r">
              <a:spcBef>
                <a:spcPts val="0"/>
              </a:spcBef>
              <a:buFont typeface="Wingdings" pitchFamily="2" charset="2"/>
              <a:buChar char="§"/>
            </a:pPr>
            <a:r>
              <a:rPr lang="ar-SA" sz="2500" dirty="0">
                <a:solidFill>
                  <a:srgbClr val="C00000"/>
                </a:solidFill>
                <a:cs typeface="AlHurraTxtreg" pitchFamily="2" charset="-78"/>
              </a:rPr>
              <a:t>يتضمن مجال النظام وتفاصيل الإجراءات، والاستثناءات ومبرراتها.</a:t>
            </a:r>
          </a:p>
          <a:p>
            <a:pPr marL="457200" indent="-457200" algn="r">
              <a:spcBef>
                <a:spcPts val="0"/>
              </a:spcBef>
              <a:buFont typeface="Wingdings" pitchFamily="2" charset="2"/>
              <a:buChar char="§"/>
            </a:pPr>
            <a:r>
              <a:rPr lang="ar-SA" sz="2500" dirty="0">
                <a:solidFill>
                  <a:srgbClr val="C00000"/>
                </a:solidFill>
                <a:cs typeface="AlHurraTxtreg" pitchFamily="2" charset="-78"/>
              </a:rPr>
              <a:t>يتضمن الصلاحيات والمسؤوليات والهيكل التنظيمي.</a:t>
            </a:r>
          </a:p>
          <a:p>
            <a:pPr marL="457200" indent="-457200" algn="r">
              <a:spcBef>
                <a:spcPts val="0"/>
              </a:spcBef>
              <a:buFont typeface="Wingdings" pitchFamily="2" charset="2"/>
              <a:buChar char="§"/>
            </a:pPr>
            <a:r>
              <a:rPr lang="ar-SA" sz="2500" dirty="0">
                <a:solidFill>
                  <a:srgbClr val="C00000"/>
                </a:solidFill>
                <a:cs typeface="AlHurraTxtreg" pitchFamily="2" charset="-78"/>
              </a:rPr>
              <a:t>وصف بعض الوظائف الهامة</a:t>
            </a:r>
          </a:p>
          <a:p>
            <a:pPr marL="457200" indent="-457200" algn="r">
              <a:spcBef>
                <a:spcPts val="0"/>
              </a:spcBef>
              <a:buFont typeface="Wingdings" pitchFamily="2" charset="2"/>
              <a:buChar char="§"/>
            </a:pPr>
            <a:r>
              <a:rPr lang="ar-SA" sz="2500" dirty="0">
                <a:solidFill>
                  <a:srgbClr val="C00000"/>
                </a:solidFill>
                <a:cs typeface="AlHurraTxtreg" pitchFamily="2" charset="-78"/>
              </a:rPr>
              <a:t>المراجع (قائمة الوثائق)</a:t>
            </a:r>
          </a:p>
          <a:p>
            <a:pPr marL="457200" indent="-457200" algn="r">
              <a:spcBef>
                <a:spcPts val="0"/>
              </a:spcBef>
              <a:buFont typeface="Wingdings" pitchFamily="2" charset="2"/>
              <a:buChar char="§"/>
            </a:pPr>
            <a:r>
              <a:rPr lang="ar-SA" sz="2500" dirty="0">
                <a:solidFill>
                  <a:srgbClr val="C00000"/>
                </a:solidFill>
                <a:cs typeface="AlHurraTxtreg" pitchFamily="2" charset="-78"/>
              </a:rPr>
              <a:t>وصف عمليات نظام إدارة الجودة.</a:t>
            </a:r>
          </a:p>
          <a:p>
            <a:pPr marL="457200" indent="-457200" algn="r">
              <a:spcBef>
                <a:spcPts val="0"/>
              </a:spcBef>
              <a:buFont typeface="Wingdings" pitchFamily="2" charset="2"/>
              <a:buChar char="§"/>
            </a:pPr>
            <a:r>
              <a:rPr lang="ar-SA" sz="2500" dirty="0">
                <a:solidFill>
                  <a:srgbClr val="C00000"/>
                </a:solidFill>
                <a:cs typeface="AlHurraTxtreg" pitchFamily="2" charset="-78"/>
              </a:rPr>
              <a:t>ملاحق.</a:t>
            </a:r>
          </a:p>
        </p:txBody>
      </p:sp>
    </p:spTree>
    <p:extLst>
      <p:ext uri="{BB962C8B-B14F-4D97-AF65-F5344CB8AC3E}">
        <p14:creationId xmlns:p14="http://schemas.microsoft.com/office/powerpoint/2010/main" val="2895709825"/>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1691680" y="692696"/>
            <a:ext cx="7236296"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إجراءات العمل</a:t>
            </a:r>
          </a:p>
        </p:txBody>
      </p:sp>
      <p:sp>
        <p:nvSpPr>
          <p:cNvPr id="6" name="عنوان 1"/>
          <p:cNvSpPr txBox="1">
            <a:spLocks/>
          </p:cNvSpPr>
          <p:nvPr/>
        </p:nvSpPr>
        <p:spPr>
          <a:xfrm>
            <a:off x="395536" y="1628800"/>
            <a:ext cx="8280919" cy="489654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179388" indent="-179388" algn="r">
              <a:spcBef>
                <a:spcPts val="400"/>
              </a:spcBef>
              <a:spcAft>
                <a:spcPts val="400"/>
              </a:spcAft>
              <a:buFont typeface="Wingdings" pitchFamily="2" charset="2"/>
              <a:buChar char="§"/>
            </a:pPr>
            <a:r>
              <a:rPr lang="ar-SA" sz="2000" dirty="0">
                <a:solidFill>
                  <a:srgbClr val="0070C0"/>
                </a:solidFill>
                <a:cs typeface="AlHurraTxtreg" pitchFamily="2" charset="-78"/>
              </a:rPr>
              <a:t>الخطوات التفصيلية المتسلسلة أو المراحل التي تمر بها المعاملة من البداية إلى النهاية، </a:t>
            </a:r>
          </a:p>
          <a:p>
            <a:pPr marL="179388" indent="-179388" algn="r">
              <a:spcBef>
                <a:spcPts val="400"/>
              </a:spcBef>
              <a:spcAft>
                <a:spcPts val="400"/>
              </a:spcAft>
              <a:buFont typeface="Wingdings" pitchFamily="2" charset="2"/>
              <a:buChar char="§"/>
            </a:pPr>
            <a:r>
              <a:rPr lang="ar-SA" sz="2000" dirty="0">
                <a:solidFill>
                  <a:srgbClr val="C00000"/>
                </a:solidFill>
                <a:cs typeface="AlHurraTxtreg" pitchFamily="2" charset="-78"/>
              </a:rPr>
              <a:t>وهي توصيف لكيفية أداء العمل وتشمل: (العملية الرئيسية، العملية الفرعية، النشاط)</a:t>
            </a:r>
            <a:br>
              <a:rPr lang="ar-SA" sz="2000" dirty="0">
                <a:solidFill>
                  <a:srgbClr val="C00000"/>
                </a:solidFill>
                <a:cs typeface="AlHurraTxtreg" pitchFamily="2" charset="-78"/>
              </a:rPr>
            </a:br>
            <a:endParaRPr lang="ar-SA" sz="900" dirty="0">
              <a:solidFill>
                <a:srgbClr val="C00000"/>
              </a:solidFill>
              <a:cs typeface="AlHurraTxtreg" pitchFamily="2" charset="-78"/>
            </a:endParaRPr>
          </a:p>
          <a:p>
            <a:pPr algn="r">
              <a:spcBef>
                <a:spcPts val="400"/>
              </a:spcBef>
              <a:spcAft>
                <a:spcPts val="400"/>
              </a:spcAft>
            </a:pPr>
            <a:r>
              <a:rPr lang="ar-SA" sz="2000" dirty="0">
                <a:solidFill>
                  <a:srgbClr val="0070C0"/>
                </a:solidFill>
                <a:cs typeface="AlHurraTxtreg" pitchFamily="2" charset="-78"/>
              </a:rPr>
              <a:t>يمكن بناء الإجراءات على شكل (سرد، مخطط انسيابي، جدول، سرد ثم مخطط، وقد تكون مختلطة) وأفضلها المختلط</a:t>
            </a:r>
          </a:p>
          <a:p>
            <a:pPr algn="r">
              <a:spcBef>
                <a:spcPts val="400"/>
              </a:spcBef>
              <a:spcAft>
                <a:spcPts val="400"/>
              </a:spcAft>
            </a:pPr>
            <a:r>
              <a:rPr lang="ar-SA" sz="2000" dirty="0">
                <a:solidFill>
                  <a:srgbClr val="0070C0"/>
                </a:solidFill>
                <a:cs typeface="AlHurraTxtreg" pitchFamily="2" charset="-78"/>
              </a:rPr>
              <a:t>ويتضمن الإجراء عدة عناصر: (عنوان، غرض، مجال، مسؤوليات وصلاحيات، تعريفات، نماذج مستخدمة، قياس أداء العملية، الوثائق المرجعية، مخطط انسيابي، وصف الفعاليات...)</a:t>
            </a:r>
          </a:p>
          <a:p>
            <a:pPr algn="r">
              <a:spcBef>
                <a:spcPts val="400"/>
              </a:spcBef>
              <a:spcAft>
                <a:spcPts val="400"/>
              </a:spcAft>
            </a:pPr>
            <a:r>
              <a:rPr lang="ar-SA" sz="2000" dirty="0">
                <a:solidFill>
                  <a:srgbClr val="C00000"/>
                </a:solidFill>
                <a:cs typeface="AlHurraTxtreg" pitchFamily="2" charset="-78"/>
              </a:rPr>
              <a:t>يكون الإجراء باسم (العملية أو النشاط) وبما لا يخالف المواصفة</a:t>
            </a:r>
          </a:p>
          <a:p>
            <a:pPr algn="r">
              <a:spcBef>
                <a:spcPts val="400"/>
              </a:spcBef>
              <a:spcAft>
                <a:spcPts val="400"/>
              </a:spcAft>
            </a:pPr>
            <a:endParaRPr lang="ar-SA" sz="2000" dirty="0">
              <a:solidFill>
                <a:srgbClr val="0070C0"/>
              </a:solidFill>
              <a:cs typeface="AlHurraTxtreg" pitchFamily="2" charset="-78"/>
            </a:endParaRPr>
          </a:p>
          <a:p>
            <a:pPr>
              <a:spcBef>
                <a:spcPts val="400"/>
              </a:spcBef>
              <a:spcAft>
                <a:spcPts val="400"/>
              </a:spcAft>
            </a:pPr>
            <a:r>
              <a:rPr lang="ar-SA" sz="3200" dirty="0">
                <a:solidFill>
                  <a:srgbClr val="FF0000"/>
                </a:solidFill>
                <a:latin typeface="AbdoMaster-DemiBold" pitchFamily="50" charset="-78"/>
                <a:ea typeface="+mj-ea"/>
                <a:cs typeface="AlHurraTxtreg" pitchFamily="2" charset="-78"/>
              </a:rPr>
              <a:t>خلاصة مفهوم الإجراء هي: </a:t>
            </a:r>
          </a:p>
          <a:p>
            <a:pPr>
              <a:spcBef>
                <a:spcPts val="400"/>
              </a:spcBef>
              <a:spcAft>
                <a:spcPts val="400"/>
              </a:spcAft>
            </a:pPr>
            <a:r>
              <a:rPr lang="ar-SA" sz="3200" dirty="0">
                <a:solidFill>
                  <a:srgbClr val="FF0000"/>
                </a:solidFill>
                <a:latin typeface="AbdoMaster-DemiBold" pitchFamily="50" charset="-78"/>
                <a:ea typeface="+mj-ea"/>
                <a:cs typeface="AlHurraTxtreg" pitchFamily="2" charset="-78"/>
              </a:rPr>
              <a:t>(اكتب ما تفعل – وثق ما كتبت– افعل ما وثقت)</a:t>
            </a:r>
            <a:endParaRPr lang="ar-SA" sz="2000" dirty="0">
              <a:solidFill>
                <a:srgbClr val="0070C0"/>
              </a:solidFill>
              <a:cs typeface="AlHurraTxtreg" pitchFamily="2" charset="-78"/>
            </a:endParaRPr>
          </a:p>
        </p:txBody>
      </p:sp>
    </p:spTree>
    <p:extLst>
      <p:ext uri="{BB962C8B-B14F-4D97-AF65-F5344CB8AC3E}">
        <p14:creationId xmlns:p14="http://schemas.microsoft.com/office/powerpoint/2010/main" val="678900880"/>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أهمية الإجراءات</a:t>
            </a:r>
          </a:p>
        </p:txBody>
      </p:sp>
      <p:sp>
        <p:nvSpPr>
          <p:cNvPr id="6" name="عنوان 1"/>
          <p:cNvSpPr txBox="1">
            <a:spLocks/>
          </p:cNvSpPr>
          <p:nvPr/>
        </p:nvSpPr>
        <p:spPr>
          <a:xfrm>
            <a:off x="395536" y="1520788"/>
            <a:ext cx="8280919" cy="291632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42900" indent="-342900" algn="r">
              <a:spcBef>
                <a:spcPts val="400"/>
              </a:spcBef>
              <a:spcAft>
                <a:spcPts val="400"/>
              </a:spcAft>
              <a:buFont typeface="Wingdings" pitchFamily="2" charset="2"/>
              <a:buChar char="§"/>
            </a:pPr>
            <a:r>
              <a:rPr lang="ar-SA" sz="2000" dirty="0">
                <a:solidFill>
                  <a:srgbClr val="0070C0"/>
                </a:solidFill>
                <a:cs typeface="AlHurraTxtreg" pitchFamily="2" charset="-78"/>
              </a:rPr>
              <a:t>ضمان جودة وملائمة الخدمة لجميع عملاء الجمعية</a:t>
            </a:r>
          </a:p>
          <a:p>
            <a:pPr marL="342900" indent="-342900" algn="r">
              <a:spcBef>
                <a:spcPts val="400"/>
              </a:spcBef>
              <a:spcAft>
                <a:spcPts val="400"/>
              </a:spcAft>
              <a:buFont typeface="Wingdings" pitchFamily="2" charset="2"/>
              <a:buChar char="§"/>
            </a:pPr>
            <a:r>
              <a:rPr lang="ar-SA" sz="2000" dirty="0">
                <a:solidFill>
                  <a:srgbClr val="0070C0"/>
                </a:solidFill>
                <a:cs typeface="AlHurraTxtreg" pitchFamily="2" charset="-78"/>
              </a:rPr>
              <a:t>ضمان اتباع الممارسات الجيدة في كل الأوقات ومع كل العملاء</a:t>
            </a:r>
          </a:p>
          <a:p>
            <a:pPr marL="342900" indent="-342900" algn="r">
              <a:spcBef>
                <a:spcPts val="400"/>
              </a:spcBef>
              <a:spcAft>
                <a:spcPts val="400"/>
              </a:spcAft>
              <a:buFont typeface="Wingdings" pitchFamily="2" charset="2"/>
              <a:buChar char="§"/>
            </a:pPr>
            <a:r>
              <a:rPr lang="ar-SA" sz="2000" dirty="0">
                <a:solidFill>
                  <a:srgbClr val="0070C0"/>
                </a:solidFill>
                <a:cs typeface="AlHurraTxtreg" pitchFamily="2" charset="-78"/>
              </a:rPr>
              <a:t>تسهيل عملية تفويض المهام والصلاحيات الى أعضاء فريق العمل</a:t>
            </a:r>
          </a:p>
          <a:p>
            <a:pPr marL="342900" indent="-342900" algn="r">
              <a:spcBef>
                <a:spcPts val="400"/>
              </a:spcBef>
              <a:spcAft>
                <a:spcPts val="400"/>
              </a:spcAft>
              <a:buFont typeface="Wingdings" pitchFamily="2" charset="2"/>
              <a:buChar char="§"/>
            </a:pPr>
            <a:r>
              <a:rPr lang="ar-SA" sz="2000" dirty="0">
                <a:solidFill>
                  <a:srgbClr val="0070C0"/>
                </a:solidFill>
                <a:cs typeface="AlHurraTxtreg" pitchFamily="2" charset="-78"/>
              </a:rPr>
              <a:t>تحديد أدوار ومسؤوليات جميع موظفي الجمعية بشكل واضح</a:t>
            </a:r>
          </a:p>
          <a:p>
            <a:pPr marL="342900" indent="-342900" algn="r">
              <a:spcBef>
                <a:spcPts val="400"/>
              </a:spcBef>
              <a:spcAft>
                <a:spcPts val="400"/>
              </a:spcAft>
              <a:buFont typeface="Wingdings" pitchFamily="2" charset="2"/>
              <a:buChar char="§"/>
            </a:pPr>
            <a:r>
              <a:rPr lang="ar-SA" sz="2000" dirty="0">
                <a:solidFill>
                  <a:srgbClr val="0070C0"/>
                </a:solidFill>
                <a:cs typeface="AlHurraTxtreg" pitchFamily="2" charset="-78"/>
              </a:rPr>
              <a:t>توفير الفرصة للموظفين لتحديد وتقييم انشطة عملهم ومجهوداتهم </a:t>
            </a:r>
          </a:p>
          <a:p>
            <a:pPr marL="342900" indent="-342900" algn="r">
              <a:spcBef>
                <a:spcPts val="400"/>
              </a:spcBef>
              <a:spcAft>
                <a:spcPts val="400"/>
              </a:spcAft>
              <a:buFont typeface="Wingdings" pitchFamily="2" charset="2"/>
              <a:buChar char="§"/>
            </a:pPr>
            <a:r>
              <a:rPr lang="ar-SA" sz="2000" dirty="0">
                <a:solidFill>
                  <a:srgbClr val="0070C0"/>
                </a:solidFill>
                <a:cs typeface="AlHurraTxtreg" pitchFamily="2" charset="-78"/>
              </a:rPr>
              <a:t>تسهيل التواصل بين الموظفين وتعزيز العمل الجماعي</a:t>
            </a:r>
          </a:p>
        </p:txBody>
      </p:sp>
      <p:pic>
        <p:nvPicPr>
          <p:cNvPr id="1026" name="Picture 2" descr="Ø§Ø¬Ø±Ø§Ø¡Ø§Øª Ø§ÙØ¹Ù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2551" y="4349228"/>
            <a:ext cx="6109739" cy="2266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9112561"/>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أنواع إجراءات</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42900" indent="-342900" algn="r">
              <a:spcBef>
                <a:spcPts val="400"/>
              </a:spcBef>
              <a:spcAft>
                <a:spcPts val="400"/>
              </a:spcAft>
              <a:buFont typeface="Wingdings" pitchFamily="2" charset="2"/>
              <a:buChar char="§"/>
            </a:pPr>
            <a:r>
              <a:rPr lang="ar-SA" sz="3200" dirty="0">
                <a:solidFill>
                  <a:srgbClr val="0070C0"/>
                </a:solidFill>
                <a:cs typeface="AlHurraTxtreg" pitchFamily="2" charset="-78"/>
              </a:rPr>
              <a:t>إجراءات الجودة (عامة)</a:t>
            </a:r>
          </a:p>
          <a:p>
            <a:pPr>
              <a:spcBef>
                <a:spcPts val="400"/>
              </a:spcBef>
              <a:spcAft>
                <a:spcPts val="400"/>
              </a:spcAft>
            </a:pPr>
            <a:r>
              <a:rPr lang="ar-SA" sz="2000" dirty="0">
                <a:solidFill>
                  <a:srgbClr val="0070C0"/>
                </a:solidFill>
                <a:cs typeface="AlHurraTxtreg" pitchFamily="2" charset="-78"/>
              </a:rPr>
              <a:t>(ضبط الجودة، السيطرة على السجلات، رضا العملاء، التدقيق الداخلي...)</a:t>
            </a:r>
          </a:p>
          <a:p>
            <a:pPr>
              <a:spcBef>
                <a:spcPts val="400"/>
              </a:spcBef>
              <a:spcAft>
                <a:spcPts val="400"/>
              </a:spcAft>
            </a:pPr>
            <a:endParaRPr lang="ar-SA" sz="2000" dirty="0">
              <a:solidFill>
                <a:srgbClr val="0070C0"/>
              </a:solidFill>
              <a:cs typeface="AlHurraTxtreg" pitchFamily="2" charset="-78"/>
            </a:endParaRPr>
          </a:p>
          <a:p>
            <a:pPr marL="342900" indent="-342900" algn="r">
              <a:spcBef>
                <a:spcPts val="400"/>
              </a:spcBef>
              <a:spcAft>
                <a:spcPts val="400"/>
              </a:spcAft>
              <a:buFont typeface="Wingdings" pitchFamily="2" charset="2"/>
              <a:buChar char="§"/>
            </a:pPr>
            <a:r>
              <a:rPr lang="ar-SA" sz="3200" dirty="0">
                <a:solidFill>
                  <a:srgbClr val="0070C0"/>
                </a:solidFill>
                <a:cs typeface="AlHurraTxtreg" pitchFamily="2" charset="-78"/>
              </a:rPr>
              <a:t>إجراءات العمل (شائعة)</a:t>
            </a:r>
          </a:p>
          <a:p>
            <a:pPr>
              <a:spcBef>
                <a:spcPts val="400"/>
              </a:spcBef>
              <a:spcAft>
                <a:spcPts val="400"/>
              </a:spcAft>
            </a:pPr>
            <a:r>
              <a:rPr lang="ar-SA" sz="2000" dirty="0">
                <a:solidFill>
                  <a:srgbClr val="0070C0"/>
                </a:solidFill>
                <a:cs typeface="AlHurraTxtreg" pitchFamily="2" charset="-78"/>
              </a:rPr>
              <a:t>(إجراءات الشراء، الصيانة، المستودعات، التعيين والاختيار...)</a:t>
            </a:r>
          </a:p>
          <a:p>
            <a:pPr>
              <a:spcBef>
                <a:spcPts val="400"/>
              </a:spcBef>
              <a:spcAft>
                <a:spcPts val="400"/>
              </a:spcAft>
            </a:pPr>
            <a:endParaRPr lang="ar-SA" sz="2000" dirty="0">
              <a:solidFill>
                <a:srgbClr val="0070C0"/>
              </a:solidFill>
              <a:cs typeface="AlHurraTxtreg" pitchFamily="2" charset="-78"/>
            </a:endParaRPr>
          </a:p>
          <a:p>
            <a:pPr marL="342900" indent="-342900" algn="r">
              <a:spcBef>
                <a:spcPts val="400"/>
              </a:spcBef>
              <a:spcAft>
                <a:spcPts val="400"/>
              </a:spcAft>
              <a:buFont typeface="Wingdings" pitchFamily="2" charset="2"/>
              <a:buChar char="§"/>
            </a:pPr>
            <a:r>
              <a:rPr lang="ar-SA" sz="3200" dirty="0">
                <a:solidFill>
                  <a:srgbClr val="0070C0"/>
                </a:solidFill>
                <a:cs typeface="AlHurraTxtreg" pitchFamily="2" charset="-78"/>
              </a:rPr>
              <a:t>إجراءات خاصة بالمنشأة</a:t>
            </a:r>
          </a:p>
          <a:p>
            <a:pPr>
              <a:spcBef>
                <a:spcPts val="400"/>
              </a:spcBef>
              <a:spcAft>
                <a:spcPts val="400"/>
              </a:spcAft>
            </a:pPr>
            <a:r>
              <a:rPr lang="ar-SA" sz="2000" dirty="0">
                <a:solidFill>
                  <a:srgbClr val="0070C0"/>
                </a:solidFill>
                <a:cs typeface="AlHurraTxtreg" pitchFamily="2" charset="-78"/>
              </a:rPr>
              <a:t>(إجراء قبول المستفيدين، إجراء تحقيق أمنية...)</a:t>
            </a:r>
          </a:p>
          <a:p>
            <a:pPr>
              <a:spcBef>
                <a:spcPts val="400"/>
              </a:spcBef>
              <a:spcAft>
                <a:spcPts val="400"/>
              </a:spcAft>
            </a:pPr>
            <a:endParaRPr lang="ar-SA" sz="2000" dirty="0">
              <a:solidFill>
                <a:srgbClr val="0070C0"/>
              </a:solidFill>
              <a:cs typeface="AlHurraTxtreg" pitchFamily="2" charset="-78"/>
            </a:endParaRPr>
          </a:p>
        </p:txBody>
      </p:sp>
    </p:spTree>
    <p:extLst>
      <p:ext uri="{BB962C8B-B14F-4D97-AF65-F5344CB8AC3E}">
        <p14:creationId xmlns:p14="http://schemas.microsoft.com/office/powerpoint/2010/main" val="4193293512"/>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توثيق إجراءات</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42900" indent="-342900" algn="r">
              <a:spcBef>
                <a:spcPts val="400"/>
              </a:spcBef>
              <a:spcAft>
                <a:spcPts val="400"/>
              </a:spcAft>
              <a:buFont typeface="Wingdings" pitchFamily="2" charset="2"/>
              <a:buChar char="§"/>
            </a:pPr>
            <a:r>
              <a:rPr lang="ar-SA" sz="3200" dirty="0">
                <a:solidFill>
                  <a:srgbClr val="0070C0"/>
                </a:solidFill>
                <a:cs typeface="AlHurraTxtreg" pitchFamily="2" charset="-78"/>
              </a:rPr>
              <a:t>طريقة السرد (سرد الخطوات والطريقة على شكل نص وفقرات متتالية)</a:t>
            </a:r>
          </a:p>
          <a:p>
            <a:pPr marL="342900" indent="-342900" algn="r">
              <a:spcBef>
                <a:spcPts val="400"/>
              </a:spcBef>
              <a:spcAft>
                <a:spcPts val="400"/>
              </a:spcAft>
              <a:buFont typeface="Wingdings" pitchFamily="2" charset="2"/>
              <a:buChar char="§"/>
            </a:pPr>
            <a:r>
              <a:rPr lang="ar-SA" sz="3200" dirty="0">
                <a:solidFill>
                  <a:srgbClr val="0070C0"/>
                </a:solidFill>
                <a:cs typeface="AlHurraTxtreg" pitchFamily="2" charset="-78"/>
              </a:rPr>
              <a:t>طريقة المخطط الانسيابي</a:t>
            </a:r>
          </a:p>
          <a:p>
            <a:pPr marL="342900" indent="-342900" algn="r">
              <a:spcBef>
                <a:spcPts val="400"/>
              </a:spcBef>
              <a:spcAft>
                <a:spcPts val="400"/>
              </a:spcAft>
              <a:buFont typeface="Wingdings" pitchFamily="2" charset="2"/>
              <a:buChar char="§"/>
            </a:pPr>
            <a:r>
              <a:rPr lang="ar-SA" sz="3200" dirty="0">
                <a:solidFill>
                  <a:srgbClr val="0070C0"/>
                </a:solidFill>
                <a:cs typeface="AlHurraTxtreg" pitchFamily="2" charset="-78"/>
              </a:rPr>
              <a:t>الطريقة المختلطة التي تجمع ما بين السرد والمخطط الانسيابي</a:t>
            </a:r>
          </a:p>
          <a:p>
            <a:pPr>
              <a:spcBef>
                <a:spcPts val="400"/>
              </a:spcBef>
              <a:spcAft>
                <a:spcPts val="400"/>
              </a:spcAft>
            </a:pPr>
            <a:endParaRPr lang="ar-SA" sz="2000" dirty="0">
              <a:solidFill>
                <a:srgbClr val="0070C0"/>
              </a:solidFill>
              <a:cs typeface="AlHurraTxtreg" pitchFamily="2" charset="-78"/>
            </a:endParaRPr>
          </a:p>
        </p:txBody>
      </p:sp>
    </p:spTree>
    <p:extLst>
      <p:ext uri="{BB962C8B-B14F-4D97-AF65-F5344CB8AC3E}">
        <p14:creationId xmlns:p14="http://schemas.microsoft.com/office/powerpoint/2010/main" val="2172846362"/>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توثيق إجراءات </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graphicFrame>
        <p:nvGraphicFramePr>
          <p:cNvPr id="2" name="جدول 1"/>
          <p:cNvGraphicFramePr>
            <a:graphicFrameLocks noGrp="1"/>
          </p:cNvGraphicFramePr>
          <p:nvPr>
            <p:extLst>
              <p:ext uri="{D42A27DB-BD31-4B8C-83A1-F6EECF244321}">
                <p14:modId xmlns:p14="http://schemas.microsoft.com/office/powerpoint/2010/main" val="3048964303"/>
              </p:ext>
            </p:extLst>
          </p:nvPr>
        </p:nvGraphicFramePr>
        <p:xfrm>
          <a:off x="179513" y="2276871"/>
          <a:ext cx="8748464" cy="3815879"/>
        </p:xfrm>
        <a:graphic>
          <a:graphicData uri="http://schemas.openxmlformats.org/drawingml/2006/table">
            <a:tbl>
              <a:tblPr rtl="1" firstRow="1" bandRow="1">
                <a:tableStyleId>{5C22544A-7EE6-4342-B048-85BDC9FD1C3A}</a:tableStyleId>
              </a:tblPr>
              <a:tblGrid>
                <a:gridCol w="1221396">
                  <a:extLst>
                    <a:ext uri="{9D8B030D-6E8A-4147-A177-3AD203B41FA5}">
                      <a16:colId xmlns:a16="http://schemas.microsoft.com/office/drawing/2014/main" val="20000"/>
                    </a:ext>
                  </a:extLst>
                </a:gridCol>
                <a:gridCol w="3152511">
                  <a:extLst>
                    <a:ext uri="{9D8B030D-6E8A-4147-A177-3AD203B41FA5}">
                      <a16:colId xmlns:a16="http://schemas.microsoft.com/office/drawing/2014/main" val="20001"/>
                    </a:ext>
                  </a:extLst>
                </a:gridCol>
                <a:gridCol w="874766">
                  <a:extLst>
                    <a:ext uri="{9D8B030D-6E8A-4147-A177-3AD203B41FA5}">
                      <a16:colId xmlns:a16="http://schemas.microsoft.com/office/drawing/2014/main" val="20002"/>
                    </a:ext>
                  </a:extLst>
                </a:gridCol>
                <a:gridCol w="3499791">
                  <a:extLst>
                    <a:ext uri="{9D8B030D-6E8A-4147-A177-3AD203B41FA5}">
                      <a16:colId xmlns:a16="http://schemas.microsoft.com/office/drawing/2014/main" val="20003"/>
                    </a:ext>
                  </a:extLst>
                </a:gridCol>
              </a:tblGrid>
              <a:tr h="576065">
                <a:tc>
                  <a:txBody>
                    <a:bodyPr/>
                    <a:lstStyle/>
                    <a:p>
                      <a:pPr algn="ctr" rtl="1"/>
                      <a:r>
                        <a:rPr lang="ar-SA" sz="2800" dirty="0"/>
                        <a:t>الشكل</a:t>
                      </a:r>
                    </a:p>
                  </a:txBody>
                  <a:tcPr anchor="ctr"/>
                </a:tc>
                <a:tc>
                  <a:txBody>
                    <a:bodyPr/>
                    <a:lstStyle/>
                    <a:p>
                      <a:pPr algn="ctr" rtl="1"/>
                      <a:r>
                        <a:rPr lang="ar-SA" sz="2800" dirty="0"/>
                        <a:t>دلالته</a:t>
                      </a:r>
                    </a:p>
                  </a:txBody>
                  <a:tcPr anchor="ctr"/>
                </a:tc>
                <a:tc>
                  <a:txBody>
                    <a:bodyPr/>
                    <a:lstStyle/>
                    <a:p>
                      <a:pPr algn="ctr" rtl="1"/>
                      <a:r>
                        <a:rPr lang="ar-SA" sz="2800" dirty="0"/>
                        <a:t>الشكل</a:t>
                      </a:r>
                    </a:p>
                  </a:txBody>
                  <a:tcPr anchor="ctr"/>
                </a:tc>
                <a:tc>
                  <a:txBody>
                    <a:bodyPr/>
                    <a:lstStyle/>
                    <a:p>
                      <a:pPr algn="ctr" rtl="1"/>
                      <a:r>
                        <a:rPr lang="ar-SA" sz="2800" dirty="0"/>
                        <a:t>دلالته</a:t>
                      </a:r>
                    </a:p>
                  </a:txBody>
                  <a:tcPr anchor="ctr"/>
                </a:tc>
                <a:extLst>
                  <a:ext uri="{0D108BD9-81ED-4DB2-BD59-A6C34878D82A}">
                    <a16:rowId xmlns:a16="http://schemas.microsoft.com/office/drawing/2014/main" val="10000"/>
                  </a:ext>
                </a:extLst>
              </a:tr>
              <a:tr h="886174">
                <a:tc>
                  <a:txBody>
                    <a:bodyPr/>
                    <a:lstStyle/>
                    <a:p>
                      <a:pPr algn="ctr" rtl="1"/>
                      <a:endParaRPr lang="ar-SA" sz="2000" b="1" dirty="0">
                        <a:solidFill>
                          <a:srgbClr val="0070C0"/>
                        </a:solidFill>
                      </a:endParaRPr>
                    </a:p>
                  </a:txBody>
                  <a:tcPr anchor="ctr"/>
                </a:tc>
                <a:tc>
                  <a:txBody>
                    <a:bodyPr/>
                    <a:lstStyle/>
                    <a:p>
                      <a:pPr algn="ctr"/>
                      <a:r>
                        <a:rPr lang="ar-SA" sz="1600" b="1" kern="1200" dirty="0">
                          <a:solidFill>
                            <a:srgbClr val="0070C0"/>
                          </a:solidFill>
                          <a:latin typeface="+mn-lt"/>
                          <a:ea typeface="+mn-ea"/>
                          <a:cs typeface="+mn-cs"/>
                        </a:rPr>
                        <a:t>المستطيل ناعم الحواف يشير إلى بداية أو نهاية العملية والمدخلات والمخرجات المحسوسة</a:t>
                      </a:r>
                    </a:p>
                  </a:txBody>
                  <a:tcPr anchor="ctr"/>
                </a:tc>
                <a:tc>
                  <a:txBody>
                    <a:bodyPr/>
                    <a:lstStyle/>
                    <a:p>
                      <a:pPr algn="ctr" rtl="1"/>
                      <a:endParaRPr lang="ar-SA" sz="1600" b="1" dirty="0">
                        <a:solidFill>
                          <a:srgbClr val="0070C0"/>
                        </a:solidFill>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600" b="1" kern="1200" dirty="0">
                          <a:solidFill>
                            <a:srgbClr val="0070C0"/>
                          </a:solidFill>
                          <a:latin typeface="+mn-lt"/>
                          <a:ea typeface="+mn-ea"/>
                          <a:cs typeface="+mn-cs"/>
                        </a:rPr>
                        <a:t>رمز قاعدة البيانات، ويمثل المعلومات التي ييتم تخزينها إلكترونيا والمتعلقة بالعملية، ويكتب داخلها وصفا للبيانات أو اسمها</a:t>
                      </a:r>
                      <a:r>
                        <a:rPr lang="ar-SA" sz="1600" b="1" kern="1200" baseline="0" dirty="0">
                          <a:solidFill>
                            <a:srgbClr val="0070C0"/>
                          </a:solidFill>
                          <a:latin typeface="+mn-lt"/>
                          <a:ea typeface="+mn-ea"/>
                          <a:cs typeface="+mn-cs"/>
                        </a:rPr>
                        <a:t> </a:t>
                      </a:r>
                      <a:endParaRPr lang="ar-SA" sz="1600" b="1" dirty="0">
                        <a:solidFill>
                          <a:srgbClr val="0070C0"/>
                        </a:solidFill>
                      </a:endParaRPr>
                    </a:p>
                  </a:txBody>
                  <a:tcPr anchor="ctr"/>
                </a:tc>
                <a:extLst>
                  <a:ext uri="{0D108BD9-81ED-4DB2-BD59-A6C34878D82A}">
                    <a16:rowId xmlns:a16="http://schemas.microsoft.com/office/drawing/2014/main" val="10001"/>
                  </a:ext>
                </a:extLst>
              </a:tr>
              <a:tr h="875061">
                <a:tc>
                  <a:txBody>
                    <a:bodyPr/>
                    <a:lstStyle/>
                    <a:p>
                      <a:pPr algn="ctr" rtl="1"/>
                      <a:endParaRPr lang="ar-SA" sz="2000" b="1" dirty="0">
                        <a:solidFill>
                          <a:srgbClr val="0070C0"/>
                        </a:solidFill>
                      </a:endParaRPr>
                    </a:p>
                  </a:txBody>
                  <a:tcPr anchor="ctr"/>
                </a:tc>
                <a:tc>
                  <a:txBody>
                    <a:bodyPr/>
                    <a:lstStyle/>
                    <a:p>
                      <a:pPr algn="ctr" rtl="1"/>
                      <a:r>
                        <a:rPr lang="ar-SA" sz="1600" b="1" dirty="0">
                          <a:solidFill>
                            <a:srgbClr val="0070C0"/>
                          </a:solidFill>
                        </a:rPr>
                        <a:t>يرمز للنشاط، ويحدد خطوة منفردة في العملية ويكتب</a:t>
                      </a:r>
                      <a:r>
                        <a:rPr lang="ar-SA" sz="1600" b="1" baseline="0" dirty="0">
                          <a:solidFill>
                            <a:srgbClr val="0070C0"/>
                          </a:solidFill>
                        </a:rPr>
                        <a:t> داخله وصف مختصر للنشاط مستخدما فعل الأمر</a:t>
                      </a:r>
                      <a:endParaRPr lang="ar-SA" sz="1600" b="1" dirty="0">
                        <a:solidFill>
                          <a:srgbClr val="0070C0"/>
                        </a:solidFill>
                      </a:endParaRPr>
                    </a:p>
                  </a:txBody>
                  <a:tcPr anchor="ctr"/>
                </a:tc>
                <a:tc>
                  <a:txBody>
                    <a:bodyPr/>
                    <a:lstStyle/>
                    <a:p>
                      <a:pPr algn="ctr" rtl="1"/>
                      <a:endParaRPr lang="ar-SA" sz="1600" b="1" dirty="0">
                        <a:solidFill>
                          <a:srgbClr val="0070C0"/>
                        </a:solidFill>
                      </a:endParaRPr>
                    </a:p>
                  </a:txBody>
                  <a:tcPr anchor="ctr"/>
                </a:tc>
                <a:tc>
                  <a:txBody>
                    <a:bodyPr/>
                    <a:lstStyle/>
                    <a:p>
                      <a:pPr algn="ctr" rtl="1"/>
                      <a:r>
                        <a:rPr lang="ar-SA" sz="1600" b="1" baseline="0" dirty="0">
                          <a:solidFill>
                            <a:srgbClr val="0070C0"/>
                          </a:solidFill>
                        </a:rPr>
                        <a:t>وثيقة أو مستند يمثل معلومات مكتوبة متعلقة بالعملية، ويكتب في الرمز اسما للوثيقة ووصفا لها</a:t>
                      </a:r>
                      <a:endParaRPr lang="ar-SA" sz="1600" b="1" dirty="0">
                        <a:solidFill>
                          <a:srgbClr val="0070C0"/>
                        </a:solidFill>
                      </a:endParaRPr>
                    </a:p>
                  </a:txBody>
                  <a:tcPr anchor="ctr"/>
                </a:tc>
                <a:extLst>
                  <a:ext uri="{0D108BD9-81ED-4DB2-BD59-A6C34878D82A}">
                    <a16:rowId xmlns:a16="http://schemas.microsoft.com/office/drawing/2014/main" val="10002"/>
                  </a:ext>
                </a:extLst>
              </a:tr>
              <a:tr h="655619">
                <a:tc>
                  <a:txBody>
                    <a:bodyPr/>
                    <a:lstStyle/>
                    <a:p>
                      <a:pPr algn="ctr" rtl="1"/>
                      <a:endParaRPr lang="ar-SA" sz="2000" b="1" dirty="0">
                        <a:solidFill>
                          <a:srgbClr val="0070C0"/>
                        </a:solidFill>
                      </a:endParaRPr>
                    </a:p>
                  </a:txBody>
                  <a:tcPr anchor="ctr"/>
                </a:tc>
                <a:tc>
                  <a:txBody>
                    <a:bodyPr/>
                    <a:lstStyle/>
                    <a:p>
                      <a:pPr algn="ctr" rtl="1"/>
                      <a:r>
                        <a:rPr lang="ar-SA" sz="1600" b="1" kern="1200" baseline="0" dirty="0">
                          <a:solidFill>
                            <a:srgbClr val="0070C0"/>
                          </a:solidFill>
                          <a:latin typeface="+mn-lt"/>
                          <a:ea typeface="+mn-ea"/>
                          <a:cs typeface="+mn-cs"/>
                        </a:rPr>
                        <a:t>اتخاذ قرار، وينتج عنه تفرع في العملية، يكتب فيها وصفا للقرار بصورة سؤال، والإجابة تحدد المسار الذي يخرج من الرمز</a:t>
                      </a:r>
                    </a:p>
                  </a:txBody>
                  <a:tcPr anchor="ctr"/>
                </a:tc>
                <a:tc>
                  <a:txBody>
                    <a:bodyPr/>
                    <a:lstStyle/>
                    <a:p>
                      <a:pPr algn="ctr" rtl="1"/>
                      <a:endParaRPr lang="ar-SA" sz="1800" b="1" kern="1200" dirty="0">
                        <a:solidFill>
                          <a:srgbClr val="0070C0"/>
                        </a:solidFill>
                        <a:latin typeface="+mn-lt"/>
                        <a:ea typeface="+mn-ea"/>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600" b="1" kern="1200" baseline="0" dirty="0">
                          <a:solidFill>
                            <a:srgbClr val="0070C0"/>
                          </a:solidFill>
                          <a:latin typeface="+mn-lt"/>
                          <a:ea typeface="+mn-ea"/>
                          <a:cs typeface="+mn-cs"/>
                        </a:rPr>
                        <a:t>تستخدم الدائرة لوصل خرائط التدفق، ونضع داخلها حرفا أو رقما في نهاية الصفحة، ونفس الدائرة في بداية الصفحة الجديدة</a:t>
                      </a:r>
                    </a:p>
                  </a:txBody>
                  <a:tcPr anchor="ctr"/>
                </a:tc>
                <a:extLst>
                  <a:ext uri="{0D108BD9-81ED-4DB2-BD59-A6C34878D82A}">
                    <a16:rowId xmlns:a16="http://schemas.microsoft.com/office/drawing/2014/main" val="10003"/>
                  </a:ext>
                </a:extLst>
              </a:tr>
              <a:tr h="655619">
                <a:tc>
                  <a:txBody>
                    <a:bodyPr/>
                    <a:lstStyle/>
                    <a:p>
                      <a:pPr algn="ctr" rtl="1"/>
                      <a:endParaRPr lang="ar-SA" sz="2000" b="1" dirty="0">
                        <a:solidFill>
                          <a:srgbClr val="0070C0"/>
                        </a:solidFill>
                      </a:endParaRPr>
                    </a:p>
                  </a:txBody>
                  <a:tcPr anchor="ctr"/>
                </a:tc>
                <a:tc>
                  <a:txBody>
                    <a:bodyPr/>
                    <a:lstStyle/>
                    <a:p>
                      <a:pPr algn="ctr" rtl="1"/>
                      <a:r>
                        <a:rPr lang="ar-SA" sz="1600" b="1" kern="1200" baseline="0" dirty="0">
                          <a:solidFill>
                            <a:srgbClr val="0070C0"/>
                          </a:solidFill>
                          <a:latin typeface="+mn-lt"/>
                          <a:ea typeface="+mn-ea"/>
                          <a:cs typeface="+mn-cs"/>
                        </a:rPr>
                        <a:t>الأسهم وتشير إلى اتجاه تدفق الخطوات بالتتالي المطلوب.</a:t>
                      </a:r>
                    </a:p>
                  </a:txBody>
                  <a:tcPr anchor="ctr"/>
                </a:tc>
                <a:tc>
                  <a:txBody>
                    <a:bodyPr/>
                    <a:lstStyle/>
                    <a:p>
                      <a:pPr algn="ctr" rtl="1"/>
                      <a:endParaRPr lang="ar-SA" sz="1800" b="1" kern="1200" dirty="0">
                        <a:solidFill>
                          <a:srgbClr val="0070C0"/>
                        </a:solidFill>
                        <a:latin typeface="+mn-lt"/>
                        <a:ea typeface="+mn-ea"/>
                        <a:cs typeface="+mn-cs"/>
                      </a:endParaRPr>
                    </a:p>
                  </a:txBody>
                  <a:tcPr anchor="ctr"/>
                </a:tc>
                <a:tc>
                  <a:txBody>
                    <a:bodyPr/>
                    <a:lstStyle/>
                    <a:p>
                      <a:pPr algn="ctr" rtl="1"/>
                      <a:endParaRPr lang="ar-SA" sz="1600" b="1" kern="1200" baseline="0" dirty="0">
                        <a:solidFill>
                          <a:srgbClr val="0070C0"/>
                        </a:solidFill>
                        <a:latin typeface="+mn-lt"/>
                        <a:ea typeface="+mn-ea"/>
                        <a:cs typeface="+mn-cs"/>
                      </a:endParaRPr>
                    </a:p>
                  </a:txBody>
                  <a:tcPr anchor="ctr"/>
                </a:tc>
                <a:extLst>
                  <a:ext uri="{0D108BD9-81ED-4DB2-BD59-A6C34878D82A}">
                    <a16:rowId xmlns:a16="http://schemas.microsoft.com/office/drawing/2014/main" val="10004"/>
                  </a:ext>
                </a:extLst>
              </a:tr>
            </a:tbl>
          </a:graphicData>
        </a:graphic>
      </p:graphicFrame>
      <p:sp>
        <p:nvSpPr>
          <p:cNvPr id="11" name="عنوان 1"/>
          <p:cNvSpPr txBox="1">
            <a:spLocks/>
          </p:cNvSpPr>
          <p:nvPr/>
        </p:nvSpPr>
        <p:spPr>
          <a:xfrm>
            <a:off x="1152128" y="1556792"/>
            <a:ext cx="7668344"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000" dirty="0">
                <a:solidFill>
                  <a:srgbClr val="0070C0"/>
                </a:solidFill>
                <a:latin typeface="AbdoMaster-DemiBold" pitchFamily="50" charset="-78"/>
                <a:cs typeface="AbdoMaster-DemiBold" pitchFamily="50" charset="-78"/>
              </a:rPr>
              <a:t>الرموز القياسية لمخطط الانسياب (خرائط التدفق)</a:t>
            </a:r>
          </a:p>
        </p:txBody>
      </p:sp>
      <p:grpSp>
        <p:nvGrpSpPr>
          <p:cNvPr id="23" name="مجموعة 22"/>
          <p:cNvGrpSpPr/>
          <p:nvPr/>
        </p:nvGrpSpPr>
        <p:grpSpPr>
          <a:xfrm>
            <a:off x="7811266" y="3050310"/>
            <a:ext cx="1009206" cy="2822498"/>
            <a:chOff x="7811266" y="3320988"/>
            <a:chExt cx="1009206" cy="2822498"/>
          </a:xfrm>
        </p:grpSpPr>
        <p:sp>
          <p:nvSpPr>
            <p:cNvPr id="7" name="مستطيل 6"/>
            <p:cNvSpPr/>
            <p:nvPr/>
          </p:nvSpPr>
          <p:spPr>
            <a:xfrm>
              <a:off x="7811269" y="4196595"/>
              <a:ext cx="1009203" cy="4565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عين 7"/>
            <p:cNvSpPr/>
            <p:nvPr/>
          </p:nvSpPr>
          <p:spPr>
            <a:xfrm>
              <a:off x="8063569" y="5001210"/>
              <a:ext cx="504602" cy="570676"/>
            </a:xfrm>
            <a:prstGeom prst="diamon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مستطيل مستدير الزوايا 2"/>
            <p:cNvSpPr/>
            <p:nvPr/>
          </p:nvSpPr>
          <p:spPr>
            <a:xfrm>
              <a:off x="7811266" y="3320988"/>
              <a:ext cx="1009203" cy="432048"/>
            </a:xfrm>
            <a:prstGeom prst="roundRect">
              <a:avLst>
                <a:gd name="adj" fmla="val 3741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19" name="مجموعة 18"/>
            <p:cNvGrpSpPr/>
            <p:nvPr/>
          </p:nvGrpSpPr>
          <p:grpSpPr>
            <a:xfrm>
              <a:off x="7899472" y="5918209"/>
              <a:ext cx="832793" cy="225277"/>
              <a:chOff x="7755459" y="4846766"/>
              <a:chExt cx="832793" cy="225277"/>
            </a:xfrm>
          </p:grpSpPr>
          <p:cxnSp>
            <p:nvCxnSpPr>
              <p:cNvPr id="13" name="رابط كسهم مستقيم 12"/>
              <p:cNvCxnSpPr/>
              <p:nvPr/>
            </p:nvCxnSpPr>
            <p:spPr>
              <a:xfrm flipH="1">
                <a:off x="7755459" y="4846766"/>
                <a:ext cx="832793" cy="0"/>
              </a:xfrm>
              <a:prstGeom prst="straightConnector1">
                <a:avLst/>
              </a:prstGeom>
              <a:ln w="57150">
                <a:tailEnd type="arrow"/>
              </a:ln>
            </p:spPr>
            <p:style>
              <a:lnRef idx="3">
                <a:schemeClr val="dk1"/>
              </a:lnRef>
              <a:fillRef idx="0">
                <a:schemeClr val="dk1"/>
              </a:fillRef>
              <a:effectRef idx="2">
                <a:schemeClr val="dk1"/>
              </a:effectRef>
              <a:fontRef idx="minor">
                <a:schemeClr val="tx1"/>
              </a:fontRef>
            </p:style>
          </p:cxnSp>
          <p:cxnSp>
            <p:nvCxnSpPr>
              <p:cNvPr id="15" name="رابط كسهم مستقيم 14"/>
              <p:cNvCxnSpPr/>
              <p:nvPr/>
            </p:nvCxnSpPr>
            <p:spPr>
              <a:xfrm>
                <a:off x="7817507" y="5072043"/>
                <a:ext cx="770745" cy="0"/>
              </a:xfrm>
              <a:prstGeom prst="straightConnector1">
                <a:avLst/>
              </a:prstGeom>
              <a:ln w="57150">
                <a:tailEnd type="arrow"/>
              </a:ln>
            </p:spPr>
            <p:style>
              <a:lnRef idx="2">
                <a:schemeClr val="accent1"/>
              </a:lnRef>
              <a:fillRef idx="0">
                <a:schemeClr val="accent1"/>
              </a:fillRef>
              <a:effectRef idx="1">
                <a:schemeClr val="accent1"/>
              </a:effectRef>
              <a:fontRef idx="minor">
                <a:schemeClr val="tx1"/>
              </a:fontRef>
            </p:style>
          </p:cxnSp>
        </p:grpSp>
      </p:grpSp>
      <p:grpSp>
        <p:nvGrpSpPr>
          <p:cNvPr id="22" name="مجموعة 21"/>
          <p:cNvGrpSpPr/>
          <p:nvPr/>
        </p:nvGrpSpPr>
        <p:grpSpPr>
          <a:xfrm>
            <a:off x="3833990" y="3006205"/>
            <a:ext cx="576064" cy="2251680"/>
            <a:chOff x="3672172" y="3284984"/>
            <a:chExt cx="576064" cy="2251680"/>
          </a:xfrm>
        </p:grpSpPr>
        <p:sp>
          <p:nvSpPr>
            <p:cNvPr id="9" name="شكل بيضاوي 8"/>
            <p:cNvSpPr/>
            <p:nvPr/>
          </p:nvSpPr>
          <p:spPr>
            <a:xfrm>
              <a:off x="3707904" y="5080123"/>
              <a:ext cx="504600" cy="45654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مخطط انسيابي: مستند 19"/>
            <p:cNvSpPr/>
            <p:nvPr/>
          </p:nvSpPr>
          <p:spPr>
            <a:xfrm>
              <a:off x="3672172" y="4158277"/>
              <a:ext cx="576064" cy="570676"/>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مخطط انسيابي: قرص ممغنط 20"/>
            <p:cNvSpPr/>
            <p:nvPr/>
          </p:nvSpPr>
          <p:spPr>
            <a:xfrm>
              <a:off x="3707904" y="3284984"/>
              <a:ext cx="504600" cy="504056"/>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extLst>
      <p:ext uri="{BB962C8B-B14F-4D97-AF65-F5344CB8AC3E}">
        <p14:creationId xmlns:p14="http://schemas.microsoft.com/office/powerpoint/2010/main" val="1059578306"/>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توثيق إجراءات </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sp>
        <p:nvSpPr>
          <p:cNvPr id="24" name="عنوان 1"/>
          <p:cNvSpPr txBox="1">
            <a:spLocks/>
          </p:cNvSpPr>
          <p:nvPr/>
        </p:nvSpPr>
        <p:spPr>
          <a:xfrm>
            <a:off x="2069650" y="1484784"/>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000" dirty="0">
                <a:solidFill>
                  <a:srgbClr val="0070C0"/>
                </a:solidFill>
                <a:latin typeface="AbdoMaster-DemiBold" pitchFamily="50" charset="-78"/>
                <a:cs typeface="AbdoMaster-DemiBold" pitchFamily="50" charset="-78"/>
              </a:rPr>
              <a:t>رموز أخرى لمخططات الانسياب</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59027"/>
            <a:ext cx="8748464" cy="4617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0036426"/>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توثيق إجراءات </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pic>
        <p:nvPicPr>
          <p:cNvPr id="2051" name="Picture 3"/>
          <p:cNvPicPr>
            <a:picLocks noChangeAspect="1" noChangeArrowheads="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351668" y="1988840"/>
            <a:ext cx="8440663" cy="473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عنوان 1"/>
          <p:cNvSpPr txBox="1">
            <a:spLocks/>
          </p:cNvSpPr>
          <p:nvPr/>
        </p:nvSpPr>
        <p:spPr>
          <a:xfrm>
            <a:off x="2069650" y="1484784"/>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000" dirty="0">
                <a:solidFill>
                  <a:srgbClr val="0070C0"/>
                </a:solidFill>
                <a:latin typeface="AbdoMaster-DemiBold" pitchFamily="50" charset="-78"/>
                <a:cs typeface="AbdoMaster-DemiBold" pitchFamily="50" charset="-78"/>
              </a:rPr>
              <a:t>رموز أخرى لمخططات الانسياب</a:t>
            </a:r>
          </a:p>
        </p:txBody>
      </p:sp>
    </p:spTree>
    <p:extLst>
      <p:ext uri="{BB962C8B-B14F-4D97-AF65-F5344CB8AC3E}">
        <p14:creationId xmlns:p14="http://schemas.microsoft.com/office/powerpoint/2010/main" val="2925597245"/>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توثيق إجراءات </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sp>
        <p:nvSpPr>
          <p:cNvPr id="8" name="عنوان 1"/>
          <p:cNvSpPr txBox="1">
            <a:spLocks/>
          </p:cNvSpPr>
          <p:nvPr/>
        </p:nvSpPr>
        <p:spPr>
          <a:xfrm>
            <a:off x="2069650" y="1484784"/>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000" dirty="0">
                <a:solidFill>
                  <a:srgbClr val="0070C0"/>
                </a:solidFill>
                <a:latin typeface="AbdoMaster-DemiBold" pitchFamily="50" charset="-78"/>
                <a:cs typeface="AbdoMaster-DemiBold" pitchFamily="50" charset="-78"/>
              </a:rPr>
              <a:t>نموذج مخطط انسياب لخبر صحفي</a:t>
            </a:r>
          </a:p>
        </p:txBody>
      </p:sp>
      <p:pic>
        <p:nvPicPr>
          <p:cNvPr id="3074" name="Picture 2" descr="ÙØªÙØ¬Ø© Ø¨Ø­Ø« Ø§ÙØµÙØ± Ø¹Ù Ø±ÙÙØ² ÙØ®Ø·Ø· Ø§ÙØ§ÙØ³ÙØ§Ø¨"/>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968" t="12159" r="7407" b="9457"/>
          <a:stretch/>
        </p:blipFill>
        <p:spPr bwMode="auto">
          <a:xfrm>
            <a:off x="268941" y="2420888"/>
            <a:ext cx="8606117" cy="3904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97565"/>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توثيق إجراءات </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sp>
        <p:nvSpPr>
          <p:cNvPr id="8" name="عنوان 1"/>
          <p:cNvSpPr txBox="1">
            <a:spLocks/>
          </p:cNvSpPr>
          <p:nvPr/>
        </p:nvSpPr>
        <p:spPr>
          <a:xfrm>
            <a:off x="2069650" y="1484784"/>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000" dirty="0">
                <a:solidFill>
                  <a:srgbClr val="0070C0"/>
                </a:solidFill>
                <a:latin typeface="AbdoMaster-DemiBold" pitchFamily="50" charset="-78"/>
                <a:cs typeface="AbdoMaster-DemiBold" pitchFamily="50" charset="-78"/>
              </a:rPr>
              <a:t>نموذج مخطط انسياب لخبر صحفي</a:t>
            </a:r>
          </a:p>
        </p:txBody>
      </p:sp>
      <p:pic>
        <p:nvPicPr>
          <p:cNvPr id="1026" name="Picture 2" descr="ÙØªÙØ¬Ø© Ø¨Ø­Ø« Ø§ÙØµÙØ± Ø¹Ù ÙØ§ ÙÙ Ø§ÙØ¹ÙÙÙØ§Øª Ø§ÙØ¥Ø¯Ø§Ø±Ù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22" y="2492896"/>
            <a:ext cx="8136904" cy="3874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221392"/>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الهيكل التنظيمي</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sp>
        <p:nvSpPr>
          <p:cNvPr id="8" name="عنوان 1"/>
          <p:cNvSpPr txBox="1">
            <a:spLocks/>
          </p:cNvSpPr>
          <p:nvPr/>
        </p:nvSpPr>
        <p:spPr>
          <a:xfrm>
            <a:off x="5364088" y="1505909"/>
            <a:ext cx="3555794"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000" dirty="0">
                <a:solidFill>
                  <a:srgbClr val="0070C0"/>
                </a:solidFill>
                <a:latin typeface="AbdoMaster-DemiBold" pitchFamily="50" charset="-78"/>
                <a:cs typeface="AbdoMaster-DemiBold" pitchFamily="50" charset="-78"/>
              </a:rPr>
              <a:t>تعريف الهيكل التنظيمي</a:t>
            </a:r>
          </a:p>
        </p:txBody>
      </p:sp>
      <p:sp>
        <p:nvSpPr>
          <p:cNvPr id="7" name="عنوان 1"/>
          <p:cNvSpPr txBox="1">
            <a:spLocks/>
          </p:cNvSpPr>
          <p:nvPr/>
        </p:nvSpPr>
        <p:spPr>
          <a:xfrm>
            <a:off x="247455" y="2204864"/>
            <a:ext cx="8612868" cy="86409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0070C0"/>
                </a:solidFill>
                <a:cs typeface="AlHurraTxtreg" pitchFamily="2" charset="-78"/>
              </a:rPr>
              <a:t>هو بناء يحدد التركيب الداخلي للمنشأة</a:t>
            </a:r>
          </a:p>
        </p:txBody>
      </p:sp>
      <p:sp>
        <p:nvSpPr>
          <p:cNvPr id="9" name="عنوان 1"/>
          <p:cNvSpPr txBox="1">
            <a:spLocks/>
          </p:cNvSpPr>
          <p:nvPr/>
        </p:nvSpPr>
        <p:spPr>
          <a:xfrm>
            <a:off x="251520" y="3106059"/>
            <a:ext cx="8612868" cy="1043021"/>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0070C0"/>
                </a:solidFill>
                <a:cs typeface="AlHurraTxtreg" pitchFamily="2" charset="-78"/>
              </a:rPr>
              <a:t>هو مجموعة الطرق التي تقسم بها المنشأةُ أفرادَها في مهمات متميزة ومحددة ومن ثم التنسيق فيما بينها</a:t>
            </a:r>
          </a:p>
        </p:txBody>
      </p:sp>
      <p:sp>
        <p:nvSpPr>
          <p:cNvPr id="10" name="عنوان 1"/>
          <p:cNvSpPr txBox="1">
            <a:spLocks/>
          </p:cNvSpPr>
          <p:nvPr/>
        </p:nvSpPr>
        <p:spPr>
          <a:xfrm>
            <a:off x="267417" y="4401108"/>
            <a:ext cx="8612868" cy="2124236"/>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0070C0"/>
                </a:solidFill>
                <a:cs typeface="AlHurraTxtreg" pitchFamily="2" charset="-78"/>
              </a:rPr>
              <a:t>ويمكن تصوير الهيكل على شكل </a:t>
            </a:r>
            <a:r>
              <a:rPr lang="ar-SA" sz="2800" dirty="0">
                <a:solidFill>
                  <a:srgbClr val="FF0000"/>
                </a:solidFill>
                <a:cs typeface="AlHurraTxtreg" pitchFamily="2" charset="-78"/>
              </a:rPr>
              <a:t>خارطة</a:t>
            </a:r>
            <a:r>
              <a:rPr lang="ar-SA" sz="2800" dirty="0">
                <a:solidFill>
                  <a:srgbClr val="0070C0"/>
                </a:solidFill>
                <a:cs typeface="AlHurraTxtreg" pitchFamily="2" charset="-78"/>
              </a:rPr>
              <a:t> تصف </a:t>
            </a:r>
            <a:r>
              <a:rPr lang="ar-SA" sz="2800" dirty="0">
                <a:solidFill>
                  <a:srgbClr val="FF0000"/>
                </a:solidFill>
                <a:cs typeface="AlHurraTxtreg" pitchFamily="2" charset="-78"/>
              </a:rPr>
              <a:t>توزيع</a:t>
            </a:r>
            <a:r>
              <a:rPr lang="ar-SA" sz="2800" dirty="0">
                <a:solidFill>
                  <a:srgbClr val="0070C0"/>
                </a:solidFill>
                <a:cs typeface="AlHurraTxtreg" pitchFamily="2" charset="-78"/>
              </a:rPr>
              <a:t> </a:t>
            </a:r>
            <a:r>
              <a:rPr lang="ar-SA" sz="2800" dirty="0">
                <a:solidFill>
                  <a:schemeClr val="tx2">
                    <a:lumMod val="75000"/>
                  </a:schemeClr>
                </a:solidFill>
                <a:cs typeface="AlHurraTxtreg" pitchFamily="2" charset="-78"/>
              </a:rPr>
              <a:t>المهام والواجبات والمسؤوليات</a:t>
            </a:r>
            <a:r>
              <a:rPr lang="ar-SA" sz="2800" dirty="0">
                <a:solidFill>
                  <a:srgbClr val="0070C0"/>
                </a:solidFill>
                <a:cs typeface="AlHurraTxtreg" pitchFamily="2" charset="-78"/>
              </a:rPr>
              <a:t> بين </a:t>
            </a:r>
            <a:r>
              <a:rPr lang="ar-SA" sz="2800" dirty="0">
                <a:solidFill>
                  <a:srgbClr val="FF0000"/>
                </a:solidFill>
                <a:cs typeface="AlHurraTxtreg" pitchFamily="2" charset="-78"/>
              </a:rPr>
              <a:t>التقسيمات</a:t>
            </a:r>
            <a:r>
              <a:rPr lang="ar-SA" sz="2800" dirty="0">
                <a:solidFill>
                  <a:srgbClr val="0070C0"/>
                </a:solidFill>
                <a:cs typeface="AlHurraTxtreg" pitchFamily="2" charset="-78"/>
              </a:rPr>
              <a:t> و</a:t>
            </a:r>
            <a:r>
              <a:rPr lang="ar-SA" sz="2800" dirty="0">
                <a:solidFill>
                  <a:srgbClr val="FF0000"/>
                </a:solidFill>
                <a:cs typeface="AlHurraTxtreg" pitchFamily="2" charset="-78"/>
              </a:rPr>
              <a:t>الأفراد</a:t>
            </a:r>
            <a:r>
              <a:rPr lang="ar-SA" sz="2800" dirty="0">
                <a:solidFill>
                  <a:srgbClr val="0070C0"/>
                </a:solidFill>
                <a:cs typeface="AlHurraTxtreg" pitchFamily="2" charset="-78"/>
              </a:rPr>
              <a:t> داخل المنشأة، وتحدد </a:t>
            </a:r>
            <a:r>
              <a:rPr lang="ar-SA" sz="2800" dirty="0">
                <a:solidFill>
                  <a:srgbClr val="FF0000"/>
                </a:solidFill>
                <a:cs typeface="AlHurraTxtreg" pitchFamily="2" charset="-78"/>
              </a:rPr>
              <a:t>العلاقات</a:t>
            </a:r>
            <a:r>
              <a:rPr lang="ar-SA" sz="2800" dirty="0">
                <a:solidFill>
                  <a:srgbClr val="0070C0"/>
                </a:solidFill>
                <a:cs typeface="AlHurraTxtreg" pitchFamily="2" charset="-78"/>
              </a:rPr>
              <a:t> الرسمية بينها، وتعين عدد </a:t>
            </a:r>
            <a:r>
              <a:rPr lang="ar-SA" sz="2800" dirty="0">
                <a:solidFill>
                  <a:srgbClr val="FF0000"/>
                </a:solidFill>
                <a:cs typeface="AlHurraTxtreg" pitchFamily="2" charset="-78"/>
              </a:rPr>
              <a:t>المستويات</a:t>
            </a:r>
            <a:r>
              <a:rPr lang="ar-SA" sz="2800" dirty="0">
                <a:solidFill>
                  <a:srgbClr val="0070C0"/>
                </a:solidFill>
                <a:cs typeface="AlHurraTxtreg" pitchFamily="2" charset="-78"/>
              </a:rPr>
              <a:t> الهرمية في الهيكل، وتجميع الأفراد سوية في </a:t>
            </a:r>
            <a:r>
              <a:rPr lang="ar-SA" sz="2800" dirty="0">
                <a:solidFill>
                  <a:srgbClr val="FF0000"/>
                </a:solidFill>
                <a:cs typeface="AlHurraTxtreg" pitchFamily="2" charset="-78"/>
              </a:rPr>
              <a:t>إطار</a:t>
            </a:r>
            <a:r>
              <a:rPr lang="ar-SA" sz="2800" dirty="0">
                <a:solidFill>
                  <a:srgbClr val="0070C0"/>
                </a:solidFill>
                <a:cs typeface="AlHurraTxtreg" pitchFamily="2" charset="-78"/>
              </a:rPr>
              <a:t> تقسيمات رسمية</a:t>
            </a:r>
          </a:p>
        </p:txBody>
      </p:sp>
    </p:spTree>
    <p:extLst>
      <p:ext uri="{BB962C8B-B14F-4D97-AF65-F5344CB8AC3E}">
        <p14:creationId xmlns:p14="http://schemas.microsoft.com/office/powerpoint/2010/main" val="2888204590"/>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الهيكل التنظيمي</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sp>
        <p:nvSpPr>
          <p:cNvPr id="7" name="عنوان 1"/>
          <p:cNvSpPr txBox="1">
            <a:spLocks/>
          </p:cNvSpPr>
          <p:nvPr/>
        </p:nvSpPr>
        <p:spPr>
          <a:xfrm>
            <a:off x="247455" y="2564904"/>
            <a:ext cx="8612868" cy="3024336"/>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2800" dirty="0">
                <a:solidFill>
                  <a:srgbClr val="0070C0"/>
                </a:solidFill>
                <a:cs typeface="AlHurraTxtreg" pitchFamily="2" charset="-78"/>
              </a:rPr>
              <a:t>المنشأة التي يتم بناؤها بموجب هيكل تنظيمي فعال</a:t>
            </a:r>
          </a:p>
          <a:p>
            <a:r>
              <a:rPr lang="ar-SA" sz="2800" dirty="0">
                <a:solidFill>
                  <a:srgbClr val="0070C0"/>
                </a:solidFill>
                <a:cs typeface="AlHurraTxtreg" pitchFamily="2" charset="-78"/>
              </a:rPr>
              <a:t>فإنها تشبه البناء الهندسي الدقيق</a:t>
            </a:r>
          </a:p>
          <a:p>
            <a:endParaRPr lang="ar-SA" sz="2800" dirty="0">
              <a:solidFill>
                <a:srgbClr val="0070C0"/>
              </a:solidFill>
              <a:cs typeface="AlHurraTxtreg" pitchFamily="2" charset="-78"/>
            </a:endParaRPr>
          </a:p>
          <a:p>
            <a:r>
              <a:rPr lang="ar-SA" sz="2800" dirty="0">
                <a:solidFill>
                  <a:srgbClr val="0070C0"/>
                </a:solidFill>
                <a:cs typeface="AlHurraTxtreg" pitchFamily="2" charset="-78"/>
              </a:rPr>
              <a:t>بينما المنشأة التي تبنى تلقائيا حسب الحاجة  ومن غير وجود هيكل تنظيمي ولا تخطيط مستقبلي</a:t>
            </a:r>
          </a:p>
          <a:p>
            <a:r>
              <a:rPr lang="ar-SA" sz="2800" dirty="0">
                <a:solidFill>
                  <a:srgbClr val="0070C0"/>
                </a:solidFill>
                <a:cs typeface="AlHurraTxtreg" pitchFamily="2" charset="-78"/>
              </a:rPr>
              <a:t>فإنها تشبه العشوائيات على أطراف المدن</a:t>
            </a:r>
          </a:p>
        </p:txBody>
      </p:sp>
    </p:spTree>
    <p:extLst>
      <p:ext uri="{BB962C8B-B14F-4D97-AF65-F5344CB8AC3E}">
        <p14:creationId xmlns:p14="http://schemas.microsoft.com/office/powerpoint/2010/main" val="3944832868"/>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الهيكل التنظيمي</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pic>
        <p:nvPicPr>
          <p:cNvPr id="6146" name="Picture 2" descr="ØµÙØ±Ø© Ø°Ø§Øª ØµÙØ©"/>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0636" y="1556791"/>
            <a:ext cx="7992888" cy="5088565"/>
          </a:xfrm>
          <a:prstGeom prst="rect">
            <a:avLst/>
          </a:prstGeom>
          <a:noFill/>
          <a:extLst>
            <a:ext uri="{909E8E84-426E-40DD-AFC4-6F175D3DCCD1}">
              <a14:hiddenFill xmlns:a14="http://schemas.microsoft.com/office/drawing/2010/main">
                <a:solidFill>
                  <a:srgbClr val="FFFFFF"/>
                </a:solidFill>
              </a14:hiddenFill>
            </a:ext>
          </a:extLst>
        </p:spPr>
      </p:pic>
      <p:sp>
        <p:nvSpPr>
          <p:cNvPr id="2" name="مربع نص 1"/>
          <p:cNvSpPr txBox="1"/>
          <p:nvPr/>
        </p:nvSpPr>
        <p:spPr>
          <a:xfrm>
            <a:off x="5220072" y="1576045"/>
            <a:ext cx="3623108" cy="523220"/>
          </a:xfrm>
          <a:prstGeom prst="rect">
            <a:avLst/>
          </a:prstGeom>
          <a:noFill/>
        </p:spPr>
        <p:txBody>
          <a:bodyPr wrap="none" rtlCol="1">
            <a:spAutoFit/>
          </a:bodyPr>
          <a:lstStyle/>
          <a:p>
            <a:r>
              <a:rPr lang="ar-SA" sz="2800" dirty="0">
                <a:solidFill>
                  <a:srgbClr val="FF0000"/>
                </a:solidFill>
                <a:latin typeface="+mj-lt"/>
                <a:ea typeface="+mj-ea"/>
                <a:cs typeface="AlHurraTxtreg" pitchFamily="2" charset="-78"/>
              </a:rPr>
              <a:t>ماذا تعني لك هذه الصورة؟</a:t>
            </a:r>
          </a:p>
        </p:txBody>
      </p:sp>
      <p:sp>
        <p:nvSpPr>
          <p:cNvPr id="3" name="مستطيل 2"/>
          <p:cNvSpPr/>
          <p:nvPr/>
        </p:nvSpPr>
        <p:spPr>
          <a:xfrm>
            <a:off x="179512" y="5014140"/>
            <a:ext cx="4536504" cy="1631216"/>
          </a:xfrm>
          <a:prstGeom prst="rect">
            <a:avLst/>
          </a:prstGeom>
        </p:spPr>
        <p:txBody>
          <a:bodyPr wrap="square">
            <a:spAutoFit/>
          </a:bodyPr>
          <a:lstStyle/>
          <a:p>
            <a:pPr algn="ctr"/>
            <a:r>
              <a:rPr lang="ar-SA" sz="2000" dirty="0">
                <a:solidFill>
                  <a:srgbClr val="FF0000"/>
                </a:solidFill>
                <a:latin typeface="+mj-lt"/>
                <a:ea typeface="+mj-ea"/>
                <a:cs typeface="AlHurraTxtreg" pitchFamily="2" charset="-78"/>
              </a:rPr>
              <a:t>قال تعالى</a:t>
            </a:r>
          </a:p>
          <a:p>
            <a:pPr algn="ctr"/>
            <a:r>
              <a:rPr lang="ar-SA" sz="2000" dirty="0">
                <a:solidFill>
                  <a:srgbClr val="FF0000"/>
                </a:solidFill>
                <a:latin typeface="+mj-lt"/>
                <a:ea typeface="+mj-ea"/>
                <a:cs typeface="AlHurraTxtreg" pitchFamily="2" charset="-78"/>
              </a:rPr>
              <a:t>ضَرَبَ اللَّهُ مَثَلا رَجُلا فِيهِ شُرَكَاءُ مُتَشَاكِسُونَ </a:t>
            </a:r>
          </a:p>
          <a:p>
            <a:pPr algn="ctr"/>
            <a:r>
              <a:rPr lang="ar-SA" sz="2000" dirty="0">
                <a:solidFill>
                  <a:srgbClr val="FF0000"/>
                </a:solidFill>
                <a:latin typeface="+mj-lt"/>
                <a:ea typeface="+mj-ea"/>
                <a:cs typeface="AlHurraTxtreg" pitchFamily="2" charset="-78"/>
              </a:rPr>
              <a:t>وَرَجُلا سَلَمًا لِرَجُلٍ </a:t>
            </a:r>
          </a:p>
          <a:p>
            <a:pPr algn="ctr"/>
            <a:r>
              <a:rPr lang="ar-SA" sz="2000" dirty="0">
                <a:solidFill>
                  <a:srgbClr val="FF0000"/>
                </a:solidFill>
                <a:latin typeface="+mj-lt"/>
                <a:ea typeface="+mj-ea"/>
                <a:cs typeface="AlHurraTxtreg" pitchFamily="2" charset="-78"/>
              </a:rPr>
              <a:t>هَلْ يَسْتَوِيَانِ مَثَلا </a:t>
            </a:r>
          </a:p>
          <a:p>
            <a:pPr algn="ctr"/>
            <a:r>
              <a:rPr lang="ar-SA" sz="2000" dirty="0">
                <a:solidFill>
                  <a:srgbClr val="FF0000"/>
                </a:solidFill>
                <a:latin typeface="+mj-lt"/>
                <a:ea typeface="+mj-ea"/>
                <a:cs typeface="AlHurraTxtreg" pitchFamily="2" charset="-78"/>
              </a:rPr>
              <a:t>الْحَمْدُ لِلَّهِ بَلْ أَكْثَرُهُمْ لا يَعْلَمُونَ</a:t>
            </a:r>
          </a:p>
        </p:txBody>
      </p:sp>
    </p:spTree>
    <p:extLst>
      <p:ext uri="{BB962C8B-B14F-4D97-AF65-F5344CB8AC3E}">
        <p14:creationId xmlns:p14="http://schemas.microsoft.com/office/powerpoint/2010/main" val="1251981299"/>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الهيكل التنظيمي</a:t>
            </a:r>
          </a:p>
        </p:txBody>
      </p:sp>
      <p:sp>
        <p:nvSpPr>
          <p:cNvPr id="6" name="عنوان 1"/>
          <p:cNvSpPr txBox="1">
            <a:spLocks/>
          </p:cNvSpPr>
          <p:nvPr/>
        </p:nvSpPr>
        <p:spPr>
          <a:xfrm>
            <a:off x="323528" y="2276872"/>
            <a:ext cx="8280919" cy="3528392"/>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2000" dirty="0">
              <a:solidFill>
                <a:srgbClr val="0070C0"/>
              </a:solidFill>
              <a:cs typeface="AlHurraTxtreg" pitchFamily="2" charset="-78"/>
            </a:endParaRPr>
          </a:p>
        </p:txBody>
      </p:sp>
      <p:pic>
        <p:nvPicPr>
          <p:cNvPr id="9218" name="Picture 2" descr="ÙØªÙØ¬Ø© Ø¨Ø­Ø« Ø§ÙØµÙØ± Ø¹Ù ØªØ¹ÙÙÙØ§Øª Ø¨ÙØ§Ø¡ Ø§ÙÙÙÙÙ Ø§ÙØªÙØ¸ÙÙ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868" y="1628800"/>
            <a:ext cx="4140108" cy="310832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ØµÙØ±Ø© Ø°Ø§Øª ØµÙ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928" y="3674021"/>
            <a:ext cx="4220059"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503139"/>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rgbClr val="1F497D">
                    <a:lumMod val="20000"/>
                    <a:lumOff val="80000"/>
                  </a:srgbClr>
                </a:solidFill>
                <a:latin typeface="AbdoMaster-DemiBold" pitchFamily="50" charset="-78"/>
                <a:cs typeface="AbdoMaster-DemiBold" pitchFamily="50" charset="-78"/>
              </a:rPr>
              <a:t>الهيكل التنظيمي</a:t>
            </a:r>
          </a:p>
        </p:txBody>
      </p:sp>
      <p:pic>
        <p:nvPicPr>
          <p:cNvPr id="4100" name="Picture 4" descr="ÙØªÙØ¬Ø© Ø¨Ø­Ø« Ø§ÙØµÙØ± Ø¹Ù ÙÙÙÙ ØªÙØ¸ÙÙÙ Ø¬ÙØ¹ÙØ© Ø®ÙØ±ÙØ©"/>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075"/>
          <a:stretch/>
        </p:blipFill>
        <p:spPr bwMode="auto">
          <a:xfrm>
            <a:off x="773506" y="1484784"/>
            <a:ext cx="7591425" cy="5226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08323"/>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rgbClr val="1F497D">
                    <a:lumMod val="20000"/>
                    <a:lumOff val="80000"/>
                  </a:srgbClr>
                </a:solidFill>
                <a:latin typeface="AbdoMaster-DemiBold" pitchFamily="50" charset="-78"/>
                <a:cs typeface="AbdoMaster-DemiBold" pitchFamily="50" charset="-78"/>
              </a:rPr>
              <a:t>الهيكل التنظيمي</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39" y="1946466"/>
            <a:ext cx="3346452" cy="4362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ØµÙØ±Ø© Ø°Ø§Øª ØµÙØ©"/>
          <p:cNvPicPr>
            <a:picLocks noChangeAspect="1" noChangeArrowheads="1"/>
          </p:cNvPicPr>
          <p:nvPr/>
        </p:nvPicPr>
        <p:blipFill rotWithShape="1">
          <a:blip r:embed="rId3">
            <a:extLst>
              <a:ext uri="{28A0092B-C50C-407E-A947-70E740481C1C}">
                <a14:useLocalDpi xmlns:a14="http://schemas.microsoft.com/office/drawing/2010/main" val="0"/>
              </a:ext>
            </a:extLst>
          </a:blip>
          <a:srcRect l="1092" t="2360" r="16686" b="3000"/>
          <a:stretch/>
        </p:blipFill>
        <p:spPr bwMode="auto">
          <a:xfrm>
            <a:off x="3851920" y="1946466"/>
            <a:ext cx="4971499" cy="4291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37414"/>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rgbClr val="1F497D">
                    <a:lumMod val="20000"/>
                    <a:lumOff val="80000"/>
                  </a:srgbClr>
                </a:solidFill>
                <a:latin typeface="AbdoMaster-DemiBold" pitchFamily="50" charset="-78"/>
                <a:cs typeface="AbdoMaster-DemiBold" pitchFamily="50" charset="-78"/>
              </a:rPr>
              <a:t>الهيكل التنظيمي</a:t>
            </a:r>
          </a:p>
        </p:txBody>
      </p:sp>
      <p:pic>
        <p:nvPicPr>
          <p:cNvPr id="2050" name="Picture 2" descr="http://tahoor-sa.org/Files/images/%D8%A7%D9%84%D9%87%D9%8A%D9%83%D9%84%20%D8%A7%D9%84%D8%AA%D9%86%D8%B8%D9%8A%D9%85%D9%8A%202019(1).jpg"/>
          <p:cNvPicPr>
            <a:picLocks noChangeAspect="1" noChangeArrowheads="1"/>
          </p:cNvPicPr>
          <p:nvPr/>
        </p:nvPicPr>
        <p:blipFill rotWithShape="1">
          <a:blip r:embed="rId2">
            <a:extLst>
              <a:ext uri="{28A0092B-C50C-407E-A947-70E740481C1C}">
                <a14:useLocalDpi xmlns:a14="http://schemas.microsoft.com/office/drawing/2010/main" val="0"/>
              </a:ext>
            </a:extLst>
          </a:blip>
          <a:srcRect t="6064" b="8154"/>
          <a:stretch/>
        </p:blipFill>
        <p:spPr bwMode="auto">
          <a:xfrm>
            <a:off x="413466" y="1506070"/>
            <a:ext cx="8305370" cy="5037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548723"/>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تعليمات العمل </a:t>
            </a:r>
          </a:p>
        </p:txBody>
      </p:sp>
      <p:sp>
        <p:nvSpPr>
          <p:cNvPr id="6" name="عنوان 1"/>
          <p:cNvSpPr txBox="1">
            <a:spLocks/>
          </p:cNvSpPr>
          <p:nvPr/>
        </p:nvSpPr>
        <p:spPr>
          <a:xfrm>
            <a:off x="251520" y="1916832"/>
            <a:ext cx="8460939" cy="4392488"/>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spcBef>
                <a:spcPts val="400"/>
              </a:spcBef>
              <a:spcAft>
                <a:spcPts val="400"/>
              </a:spcAft>
            </a:pPr>
            <a:r>
              <a:rPr lang="ar-SA" sz="3600" dirty="0">
                <a:solidFill>
                  <a:srgbClr val="0070C0"/>
                </a:solidFill>
                <a:cs typeface="AlHurraTxtreg" pitchFamily="2" charset="-78"/>
              </a:rPr>
              <a:t>هي وصف مفصل لكيفية أداء وتسجيل المهام</a:t>
            </a:r>
          </a:p>
          <a:p>
            <a:pPr algn="r">
              <a:spcBef>
                <a:spcPts val="400"/>
              </a:spcBef>
              <a:spcAft>
                <a:spcPts val="400"/>
              </a:spcAft>
            </a:pPr>
            <a:endParaRPr lang="ar-SA" sz="1400" dirty="0">
              <a:solidFill>
                <a:srgbClr val="0070C0"/>
              </a:solidFill>
              <a:cs typeface="AlHurraTxtreg" pitchFamily="2" charset="-78"/>
            </a:endParaRPr>
          </a:p>
          <a:p>
            <a:pPr marL="2149475" indent="-303213" algn="r">
              <a:spcBef>
                <a:spcPts val="400"/>
              </a:spcBef>
              <a:spcAft>
                <a:spcPts val="400"/>
              </a:spcAft>
              <a:buFont typeface="Wingdings" pitchFamily="2" charset="2"/>
              <a:buChar char="§"/>
            </a:pPr>
            <a:r>
              <a:rPr lang="ar-SA" sz="2500" dirty="0">
                <a:solidFill>
                  <a:srgbClr val="C00000"/>
                </a:solidFill>
                <a:cs typeface="AlHurraTxtreg" pitchFamily="2" charset="-78"/>
              </a:rPr>
              <a:t>قد توثق أو – لا توثق</a:t>
            </a:r>
          </a:p>
          <a:p>
            <a:pPr marL="2149475" indent="-303213" algn="r">
              <a:spcBef>
                <a:spcPts val="400"/>
              </a:spcBef>
              <a:spcAft>
                <a:spcPts val="400"/>
              </a:spcAft>
              <a:buFont typeface="Wingdings" pitchFamily="2" charset="2"/>
              <a:buChar char="§"/>
            </a:pPr>
            <a:r>
              <a:rPr lang="ar-SA" sz="2500" dirty="0">
                <a:solidFill>
                  <a:srgbClr val="C00000"/>
                </a:solidFill>
                <a:cs typeface="AlHurraTxtreg" pitchFamily="2" charset="-78"/>
              </a:rPr>
              <a:t>قد تكون وصفاً مفصلا، أو مخططاً انسيابياً، أو مطبوعاً.</a:t>
            </a:r>
          </a:p>
          <a:p>
            <a:pPr marL="2149475" indent="-303213" algn="r">
              <a:spcBef>
                <a:spcPts val="400"/>
              </a:spcBef>
              <a:spcAft>
                <a:spcPts val="400"/>
              </a:spcAft>
              <a:buFont typeface="Wingdings" pitchFamily="2" charset="2"/>
              <a:buChar char="§"/>
            </a:pPr>
            <a:r>
              <a:rPr lang="ar-SA" sz="2500" dirty="0">
                <a:solidFill>
                  <a:srgbClr val="C00000"/>
                </a:solidFill>
                <a:cs typeface="AlHurraTxtreg" pitchFamily="2" charset="-78"/>
              </a:rPr>
              <a:t>قد تكون على شكل نماذج، ملاحظات، رسومات.</a:t>
            </a:r>
          </a:p>
          <a:p>
            <a:pPr marL="2149475" indent="-303213" algn="r">
              <a:spcBef>
                <a:spcPts val="400"/>
              </a:spcBef>
              <a:spcAft>
                <a:spcPts val="400"/>
              </a:spcAft>
              <a:buFont typeface="Wingdings" pitchFamily="2" charset="2"/>
              <a:buChar char="§"/>
            </a:pPr>
            <a:r>
              <a:rPr lang="ar-SA" sz="2500" dirty="0">
                <a:solidFill>
                  <a:srgbClr val="C00000"/>
                </a:solidFill>
                <a:cs typeface="AlHurraTxtreg" pitchFamily="2" charset="-78"/>
              </a:rPr>
              <a:t>وقد تكون على شكل كتيبات، صور، أفلام</a:t>
            </a:r>
          </a:p>
          <a:p>
            <a:pPr marL="571500" indent="-571500" algn="r">
              <a:spcBef>
                <a:spcPts val="400"/>
              </a:spcBef>
              <a:spcAft>
                <a:spcPts val="400"/>
              </a:spcAft>
              <a:buFont typeface="Wingdings" pitchFamily="2" charset="2"/>
              <a:buChar char="§"/>
            </a:pPr>
            <a:endParaRPr lang="ar-SA" sz="2000" dirty="0">
              <a:solidFill>
                <a:srgbClr val="C00000"/>
              </a:solidFill>
              <a:cs typeface="AlHurraTxtreg" pitchFamily="2" charset="-78"/>
            </a:endParaRPr>
          </a:p>
          <a:p>
            <a:pPr>
              <a:spcBef>
                <a:spcPts val="400"/>
              </a:spcBef>
              <a:spcAft>
                <a:spcPts val="400"/>
              </a:spcAft>
            </a:pPr>
            <a:r>
              <a:rPr lang="ar-SA" sz="3600" dirty="0">
                <a:solidFill>
                  <a:srgbClr val="0070C0"/>
                </a:solidFill>
                <a:cs typeface="AlHurraTxtreg" pitchFamily="2" charset="-78"/>
              </a:rPr>
              <a:t>التعليمات مرتبطة بتنفيذ المهام</a:t>
            </a:r>
          </a:p>
        </p:txBody>
      </p:sp>
      <p:grpSp>
        <p:nvGrpSpPr>
          <p:cNvPr id="7" name="مجموعة 6"/>
          <p:cNvGrpSpPr/>
          <p:nvPr/>
        </p:nvGrpSpPr>
        <p:grpSpPr>
          <a:xfrm>
            <a:off x="6669418" y="3028108"/>
            <a:ext cx="2274818" cy="2169936"/>
            <a:chOff x="6653158" y="2699224"/>
            <a:chExt cx="2274818" cy="2169936"/>
          </a:xfrm>
        </p:grpSpPr>
        <p:pic>
          <p:nvPicPr>
            <p:cNvPr id="8" name="Picture 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53158" y="2699224"/>
              <a:ext cx="2274818" cy="2169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مستطيل 8"/>
            <p:cNvSpPr/>
            <p:nvPr/>
          </p:nvSpPr>
          <p:spPr>
            <a:xfrm>
              <a:off x="6859995" y="3964212"/>
              <a:ext cx="1836203"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extLst>
      <p:ext uri="{BB962C8B-B14F-4D97-AF65-F5344CB8AC3E}">
        <p14:creationId xmlns:p14="http://schemas.microsoft.com/office/powerpoint/2010/main" val="1979554990"/>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نموذج العمل </a:t>
            </a:r>
          </a:p>
        </p:txBody>
      </p:sp>
      <p:sp>
        <p:nvSpPr>
          <p:cNvPr id="6" name="عنوان 1"/>
          <p:cNvSpPr txBox="1">
            <a:spLocks/>
          </p:cNvSpPr>
          <p:nvPr/>
        </p:nvSpPr>
        <p:spPr>
          <a:xfrm>
            <a:off x="414482" y="1700808"/>
            <a:ext cx="8280919" cy="4680520"/>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3600" dirty="0">
                <a:solidFill>
                  <a:srgbClr val="0070C0"/>
                </a:solidFill>
                <a:cs typeface="AlHurraTxtreg" pitchFamily="2" charset="-78"/>
              </a:rPr>
              <a:t>النموذج هو وثيقة تستعمل لتسجيل البيانات المطلوبة من قبل نظام إدارة الجودة</a:t>
            </a:r>
          </a:p>
          <a:p>
            <a:pPr marL="3048000">
              <a:spcBef>
                <a:spcPts val="1200"/>
              </a:spcBef>
              <a:spcAft>
                <a:spcPts val="400"/>
              </a:spcAft>
            </a:pPr>
            <a:endParaRPr lang="ar-SA" sz="1600" dirty="0">
              <a:solidFill>
                <a:srgbClr val="0070C0"/>
              </a:solidFill>
              <a:cs typeface="AlHurraTxtreg" pitchFamily="2" charset="-78"/>
            </a:endParaRPr>
          </a:p>
          <a:p>
            <a:pPr marL="3048000">
              <a:spcBef>
                <a:spcPts val="1200"/>
              </a:spcBef>
              <a:spcAft>
                <a:spcPts val="400"/>
              </a:spcAft>
            </a:pPr>
            <a:r>
              <a:rPr lang="ar-SA" sz="2800" dirty="0">
                <a:solidFill>
                  <a:srgbClr val="0070C0"/>
                </a:solidFill>
                <a:cs typeface="AlHurraTxtreg" pitchFamily="2" charset="-78"/>
              </a:rPr>
              <a:t>ويستخدم النموذج عند العمليات الحاكمة في العملية التي تحتاج إلى قرار، </a:t>
            </a:r>
            <a:r>
              <a:rPr lang="ar-SA" sz="2800" u="sng" dirty="0">
                <a:solidFill>
                  <a:srgbClr val="0070C0"/>
                </a:solidFill>
                <a:cs typeface="AlHurraTxtreg" pitchFamily="2" charset="-78"/>
              </a:rPr>
              <a:t>وهو دليل مادي ملموس على تنفيذ النشاط</a:t>
            </a:r>
          </a:p>
          <a:p>
            <a:pPr>
              <a:spcBef>
                <a:spcPts val="400"/>
              </a:spcBef>
              <a:spcAft>
                <a:spcPts val="400"/>
              </a:spcAft>
            </a:pPr>
            <a:endParaRPr lang="ar-SA" sz="2800" dirty="0">
              <a:solidFill>
                <a:srgbClr val="C00000"/>
              </a:solidFill>
              <a:cs typeface="AlHurraTxtreg" pitchFamily="2" charset="-78"/>
            </a:endParaRPr>
          </a:p>
          <a:p>
            <a:pPr>
              <a:spcBef>
                <a:spcPts val="400"/>
              </a:spcBef>
              <a:spcAft>
                <a:spcPts val="400"/>
              </a:spcAft>
            </a:pPr>
            <a:r>
              <a:rPr lang="ar-SA" sz="3600" dirty="0">
                <a:solidFill>
                  <a:srgbClr val="C00000"/>
                </a:solidFill>
                <a:cs typeface="AlHurraTxtreg" pitchFamily="2" charset="-78"/>
              </a:rPr>
              <a:t>يتحول النموذج إلى سجل عند تعبئته بالبيانات</a:t>
            </a:r>
          </a:p>
        </p:txBody>
      </p:sp>
      <p:grpSp>
        <p:nvGrpSpPr>
          <p:cNvPr id="7" name="مجموعة 6"/>
          <p:cNvGrpSpPr/>
          <p:nvPr/>
        </p:nvGrpSpPr>
        <p:grpSpPr>
          <a:xfrm>
            <a:off x="6516216" y="3212976"/>
            <a:ext cx="2274818" cy="2169936"/>
            <a:chOff x="6653158" y="2699224"/>
            <a:chExt cx="2274818" cy="2169936"/>
          </a:xfrm>
        </p:grpSpPr>
        <p:pic>
          <p:nvPicPr>
            <p:cNvPr id="8" name="Picture 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53158" y="2699224"/>
              <a:ext cx="2274818" cy="2169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مستطيل 8"/>
            <p:cNvSpPr/>
            <p:nvPr/>
          </p:nvSpPr>
          <p:spPr>
            <a:xfrm>
              <a:off x="6653158" y="4400521"/>
              <a:ext cx="2274818"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Tree>
    <p:extLst>
      <p:ext uri="{BB962C8B-B14F-4D97-AF65-F5344CB8AC3E}">
        <p14:creationId xmlns:p14="http://schemas.microsoft.com/office/powerpoint/2010/main" val="1317632674"/>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تقرير العمل </a:t>
            </a:r>
          </a:p>
        </p:txBody>
      </p:sp>
      <p:sp>
        <p:nvSpPr>
          <p:cNvPr id="6" name="عنوان 1"/>
          <p:cNvSpPr txBox="1">
            <a:spLocks/>
          </p:cNvSpPr>
          <p:nvPr/>
        </p:nvSpPr>
        <p:spPr>
          <a:xfrm>
            <a:off x="431540" y="1988840"/>
            <a:ext cx="8280919" cy="3672408"/>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3600" dirty="0">
                <a:solidFill>
                  <a:srgbClr val="0070C0"/>
                </a:solidFill>
                <a:cs typeface="AlHurraTxtreg" pitchFamily="2" charset="-78"/>
              </a:rPr>
              <a:t>هو تجميع البيانات من السجلات السابقة</a:t>
            </a:r>
          </a:p>
          <a:p>
            <a:pPr>
              <a:spcBef>
                <a:spcPts val="1200"/>
              </a:spcBef>
              <a:spcAft>
                <a:spcPts val="400"/>
              </a:spcAft>
            </a:pPr>
            <a:r>
              <a:rPr lang="ar-SA" sz="2800" dirty="0">
                <a:solidFill>
                  <a:srgbClr val="FF0000"/>
                </a:solidFill>
                <a:cs typeface="AlHurraTxtreg" pitchFamily="2" charset="-78"/>
              </a:rPr>
              <a:t>ويتضمن معلومات وبيانات نصية مكتوبة، أو إلكترونية، أو رسومات بيانية، ويكون دليلا على تنفيذ العمل</a:t>
            </a:r>
          </a:p>
        </p:txBody>
      </p:sp>
    </p:spTree>
    <p:extLst>
      <p:ext uri="{BB962C8B-B14F-4D97-AF65-F5344CB8AC3E}">
        <p14:creationId xmlns:p14="http://schemas.microsoft.com/office/powerpoint/2010/main" val="59287398"/>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وثائق إضافية:</a:t>
            </a:r>
          </a:p>
        </p:txBody>
      </p:sp>
      <p:sp>
        <p:nvSpPr>
          <p:cNvPr id="6" name="عنوان 1"/>
          <p:cNvSpPr txBox="1">
            <a:spLocks/>
          </p:cNvSpPr>
          <p:nvPr/>
        </p:nvSpPr>
        <p:spPr>
          <a:xfrm>
            <a:off x="431540" y="1988840"/>
            <a:ext cx="8280919" cy="3672408"/>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4000" dirty="0">
                <a:solidFill>
                  <a:srgbClr val="C00000"/>
                </a:solidFill>
                <a:cs typeface="AlHurraTxtreg" pitchFamily="2" charset="-78"/>
              </a:rPr>
              <a:t>من الوثائق الإضافية:</a:t>
            </a:r>
          </a:p>
          <a:p>
            <a:pPr>
              <a:spcBef>
                <a:spcPts val="400"/>
              </a:spcBef>
              <a:spcAft>
                <a:spcPts val="400"/>
              </a:spcAft>
            </a:pPr>
            <a:r>
              <a:rPr lang="ar-SA" sz="3600" dirty="0">
                <a:solidFill>
                  <a:srgbClr val="0070C0"/>
                </a:solidFill>
                <a:cs typeface="AlHurraTxtreg" pitchFamily="2" charset="-78"/>
              </a:rPr>
              <a:t>خطة الجودة</a:t>
            </a:r>
          </a:p>
          <a:p>
            <a:pPr>
              <a:spcBef>
                <a:spcPts val="400"/>
              </a:spcBef>
              <a:spcAft>
                <a:spcPts val="400"/>
              </a:spcAft>
            </a:pPr>
            <a:r>
              <a:rPr lang="ar-SA" sz="3600" dirty="0">
                <a:solidFill>
                  <a:srgbClr val="0070C0"/>
                </a:solidFill>
                <a:cs typeface="AlHurraTxtreg" pitchFamily="2" charset="-78"/>
              </a:rPr>
              <a:t>الهيكل التنظيمي</a:t>
            </a:r>
          </a:p>
          <a:p>
            <a:pPr>
              <a:spcBef>
                <a:spcPts val="400"/>
              </a:spcBef>
              <a:spcAft>
                <a:spcPts val="400"/>
              </a:spcAft>
            </a:pPr>
            <a:r>
              <a:rPr lang="ar-SA" sz="3600" dirty="0">
                <a:solidFill>
                  <a:srgbClr val="0070C0"/>
                </a:solidFill>
                <a:cs typeface="AlHurraTxtreg" pitchFamily="2" charset="-78"/>
              </a:rPr>
              <a:t>الوصف الوظيفي</a:t>
            </a:r>
          </a:p>
        </p:txBody>
      </p:sp>
    </p:spTree>
    <p:extLst>
      <p:ext uri="{BB962C8B-B14F-4D97-AF65-F5344CB8AC3E}">
        <p14:creationId xmlns:p14="http://schemas.microsoft.com/office/powerpoint/2010/main" val="1162956134"/>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الوصف الوظيفي:</a:t>
            </a:r>
          </a:p>
        </p:txBody>
      </p:sp>
      <p:sp>
        <p:nvSpPr>
          <p:cNvPr id="6" name="عنوان 1"/>
          <p:cNvSpPr txBox="1">
            <a:spLocks/>
          </p:cNvSpPr>
          <p:nvPr/>
        </p:nvSpPr>
        <p:spPr>
          <a:xfrm>
            <a:off x="397133" y="1556792"/>
            <a:ext cx="8280919" cy="4869160"/>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3600" dirty="0">
                <a:solidFill>
                  <a:srgbClr val="0070C0"/>
                </a:solidFill>
                <a:cs typeface="AlHurraTxtreg" pitchFamily="2" charset="-78"/>
              </a:rPr>
              <a:t>الوصف الوظيفي هو:</a:t>
            </a:r>
          </a:p>
          <a:p>
            <a:pPr>
              <a:spcBef>
                <a:spcPts val="400"/>
              </a:spcBef>
              <a:spcAft>
                <a:spcPts val="400"/>
              </a:spcAft>
            </a:pPr>
            <a:r>
              <a:rPr lang="ar-SA" sz="3600" dirty="0">
                <a:solidFill>
                  <a:srgbClr val="0070C0"/>
                </a:solidFill>
                <a:cs typeface="AlHurraTxtreg" pitchFamily="2" charset="-78"/>
              </a:rPr>
              <a:t>تحديد الأدوار والمهام، والمسؤوليات والصلاحيات</a:t>
            </a:r>
          </a:p>
          <a:p>
            <a:pPr>
              <a:spcBef>
                <a:spcPts val="400"/>
              </a:spcBef>
              <a:spcAft>
                <a:spcPts val="400"/>
              </a:spcAft>
            </a:pPr>
            <a:r>
              <a:rPr lang="ar-SA" sz="3600" dirty="0">
                <a:solidFill>
                  <a:srgbClr val="0070C0"/>
                </a:solidFill>
                <a:cs typeface="AlHurraTxtreg" pitchFamily="2" charset="-78"/>
              </a:rPr>
              <a:t>والمؤهلات لشاغل الوظيفة، ومكانه في الهيكل التنظيمي،  وتحديد من هو رئيسه ومن هم مرؤوسيه، وتحديد المسار الوظيفي لشاغل الوظيفة</a:t>
            </a:r>
          </a:p>
        </p:txBody>
      </p:sp>
    </p:spTree>
    <p:extLst>
      <p:ext uri="{BB962C8B-B14F-4D97-AF65-F5344CB8AC3E}">
        <p14:creationId xmlns:p14="http://schemas.microsoft.com/office/powerpoint/2010/main" val="3608772466"/>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fontScale="92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هيكل العمليات في نظام إدارة الجودة</a:t>
            </a:r>
          </a:p>
        </p:txBody>
      </p:sp>
      <p:grpSp>
        <p:nvGrpSpPr>
          <p:cNvPr id="4108" name="مجموعة 4107"/>
          <p:cNvGrpSpPr/>
          <p:nvPr/>
        </p:nvGrpSpPr>
        <p:grpSpPr>
          <a:xfrm>
            <a:off x="467544" y="1916832"/>
            <a:ext cx="6615483" cy="4104456"/>
            <a:chOff x="899592" y="1556792"/>
            <a:chExt cx="6615483" cy="4104456"/>
          </a:xfrm>
        </p:grpSpPr>
        <p:sp>
          <p:nvSpPr>
            <p:cNvPr id="3" name="مستطيل مستدير الزوايا 2"/>
            <p:cNvSpPr/>
            <p:nvPr/>
          </p:nvSpPr>
          <p:spPr>
            <a:xfrm>
              <a:off x="3806807" y="1556792"/>
              <a:ext cx="1512168" cy="5040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المنشأة</a:t>
              </a:r>
            </a:p>
          </p:txBody>
        </p:sp>
        <p:sp>
          <p:nvSpPr>
            <p:cNvPr id="22" name="مستطيل مستدير الزوايا 21"/>
            <p:cNvSpPr/>
            <p:nvPr/>
          </p:nvSpPr>
          <p:spPr>
            <a:xfrm>
              <a:off x="5292080" y="2267907"/>
              <a:ext cx="1512168" cy="504056"/>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عملية رئيسية</a:t>
              </a:r>
            </a:p>
          </p:txBody>
        </p:sp>
        <p:sp>
          <p:nvSpPr>
            <p:cNvPr id="23" name="مستطيل مستدير الزوايا 22"/>
            <p:cNvSpPr/>
            <p:nvPr/>
          </p:nvSpPr>
          <p:spPr>
            <a:xfrm>
              <a:off x="2366359" y="2267744"/>
              <a:ext cx="1512168" cy="504056"/>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عملية رئيسية</a:t>
              </a:r>
            </a:p>
          </p:txBody>
        </p:sp>
        <p:sp>
          <p:nvSpPr>
            <p:cNvPr id="24" name="مستطيل مستدير الزوايا 23"/>
            <p:cNvSpPr/>
            <p:nvPr/>
          </p:nvSpPr>
          <p:spPr>
            <a:xfrm>
              <a:off x="899592" y="3169015"/>
              <a:ext cx="1512168" cy="504056"/>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عملية فرعية</a:t>
              </a:r>
            </a:p>
          </p:txBody>
        </p:sp>
        <p:sp>
          <p:nvSpPr>
            <p:cNvPr id="25" name="مستطيل مستدير الزوايا 24"/>
            <p:cNvSpPr/>
            <p:nvPr/>
          </p:nvSpPr>
          <p:spPr>
            <a:xfrm>
              <a:off x="3806807" y="3169015"/>
              <a:ext cx="1512168" cy="504056"/>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عملية فرعية</a:t>
              </a:r>
            </a:p>
          </p:txBody>
        </p:sp>
        <p:sp>
          <p:nvSpPr>
            <p:cNvPr id="26" name="مستطيل مستدير الزوايا 25"/>
            <p:cNvSpPr/>
            <p:nvPr/>
          </p:nvSpPr>
          <p:spPr>
            <a:xfrm>
              <a:off x="2699792" y="4149080"/>
              <a:ext cx="1512168" cy="50405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نشاط</a:t>
              </a:r>
            </a:p>
          </p:txBody>
        </p:sp>
        <p:sp>
          <p:nvSpPr>
            <p:cNvPr id="27" name="مستطيل مستدير الزوايا 26"/>
            <p:cNvSpPr/>
            <p:nvPr/>
          </p:nvSpPr>
          <p:spPr>
            <a:xfrm>
              <a:off x="4887215" y="4149080"/>
              <a:ext cx="1512168" cy="50405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نشاط</a:t>
              </a:r>
            </a:p>
          </p:txBody>
        </p:sp>
        <p:sp>
          <p:nvSpPr>
            <p:cNvPr id="28" name="مستطيل مستدير الزوايا 27"/>
            <p:cNvSpPr/>
            <p:nvPr/>
          </p:nvSpPr>
          <p:spPr>
            <a:xfrm>
              <a:off x="3770947" y="5157192"/>
              <a:ext cx="1512168" cy="504056"/>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مهمة</a:t>
              </a:r>
            </a:p>
          </p:txBody>
        </p:sp>
        <p:sp>
          <p:nvSpPr>
            <p:cNvPr id="29" name="مستطيل مستدير الزوايا 28"/>
            <p:cNvSpPr/>
            <p:nvPr/>
          </p:nvSpPr>
          <p:spPr>
            <a:xfrm>
              <a:off x="6002907" y="5157192"/>
              <a:ext cx="1512168" cy="504056"/>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0033CC"/>
                  </a:solidFill>
                </a:rPr>
                <a:t>مهمة</a:t>
              </a:r>
            </a:p>
          </p:txBody>
        </p:sp>
        <p:cxnSp>
          <p:nvCxnSpPr>
            <p:cNvPr id="7" name="رابط بشكل مرفق 6"/>
            <p:cNvCxnSpPr>
              <a:stCxn id="3" idx="2"/>
              <a:endCxn id="23" idx="3"/>
            </p:cNvCxnSpPr>
            <p:nvPr/>
          </p:nvCxnSpPr>
          <p:spPr>
            <a:xfrm rot="5400000">
              <a:off x="3991247" y="1948128"/>
              <a:ext cx="458924" cy="684364"/>
            </a:xfrm>
            <a:prstGeom prst="bentConnector2">
              <a:avLst/>
            </a:prstGeom>
          </p:spPr>
          <p:style>
            <a:lnRef idx="2">
              <a:schemeClr val="dk1"/>
            </a:lnRef>
            <a:fillRef idx="0">
              <a:schemeClr val="dk1"/>
            </a:fillRef>
            <a:effectRef idx="1">
              <a:schemeClr val="dk1"/>
            </a:effectRef>
            <a:fontRef idx="minor">
              <a:schemeClr val="tx1"/>
            </a:fontRef>
          </p:style>
        </p:cxnSp>
        <p:cxnSp>
          <p:nvCxnSpPr>
            <p:cNvPr id="30" name="رابط بشكل مرفق 29"/>
            <p:cNvCxnSpPr>
              <a:stCxn id="22" idx="1"/>
              <a:endCxn id="3" idx="2"/>
            </p:cNvCxnSpPr>
            <p:nvPr/>
          </p:nvCxnSpPr>
          <p:spPr>
            <a:xfrm rot="10800000">
              <a:off x="4562892" y="2060849"/>
              <a:ext cx="729189" cy="459087"/>
            </a:xfrm>
            <a:prstGeom prst="bentConnector2">
              <a:avLst/>
            </a:prstGeom>
          </p:spPr>
          <p:style>
            <a:lnRef idx="2">
              <a:schemeClr val="dk1"/>
            </a:lnRef>
            <a:fillRef idx="0">
              <a:schemeClr val="dk1"/>
            </a:fillRef>
            <a:effectRef idx="1">
              <a:schemeClr val="dk1"/>
            </a:effectRef>
            <a:fontRef idx="minor">
              <a:schemeClr val="tx1"/>
            </a:fontRef>
          </p:style>
        </p:cxnSp>
        <p:cxnSp>
          <p:nvCxnSpPr>
            <p:cNvPr id="4096" name="رابط بشكل مرفق 4095"/>
            <p:cNvCxnSpPr>
              <a:stCxn id="23" idx="2"/>
              <a:endCxn id="24" idx="3"/>
            </p:cNvCxnSpPr>
            <p:nvPr/>
          </p:nvCxnSpPr>
          <p:spPr>
            <a:xfrm rot="5400000">
              <a:off x="2442481" y="2741080"/>
              <a:ext cx="649243" cy="710683"/>
            </a:xfrm>
            <a:prstGeom prst="bentConnector2">
              <a:avLst/>
            </a:prstGeom>
          </p:spPr>
          <p:style>
            <a:lnRef idx="2">
              <a:schemeClr val="accent2"/>
            </a:lnRef>
            <a:fillRef idx="0">
              <a:schemeClr val="accent2"/>
            </a:fillRef>
            <a:effectRef idx="1">
              <a:schemeClr val="accent2"/>
            </a:effectRef>
            <a:fontRef idx="minor">
              <a:schemeClr val="tx1"/>
            </a:fontRef>
          </p:style>
        </p:cxnSp>
        <p:cxnSp>
          <p:nvCxnSpPr>
            <p:cNvPr id="4098" name="رابط بشكل مرفق 4097"/>
            <p:cNvCxnSpPr>
              <a:stCxn id="25" idx="1"/>
              <a:endCxn id="23" idx="2"/>
            </p:cNvCxnSpPr>
            <p:nvPr/>
          </p:nvCxnSpPr>
          <p:spPr>
            <a:xfrm rot="10800000">
              <a:off x="3122443" y="2771801"/>
              <a:ext cx="684364" cy="649243"/>
            </a:xfrm>
            <a:prstGeom prst="bentConnector2">
              <a:avLst/>
            </a:prstGeom>
          </p:spPr>
          <p:style>
            <a:lnRef idx="2">
              <a:schemeClr val="accent2"/>
            </a:lnRef>
            <a:fillRef idx="0">
              <a:schemeClr val="accent2"/>
            </a:fillRef>
            <a:effectRef idx="1">
              <a:schemeClr val="accent2"/>
            </a:effectRef>
            <a:fontRef idx="minor">
              <a:schemeClr val="tx1"/>
            </a:fontRef>
          </p:style>
        </p:cxnSp>
        <p:cxnSp>
          <p:nvCxnSpPr>
            <p:cNvPr id="4100" name="رابط بشكل مرفق 4099"/>
            <p:cNvCxnSpPr>
              <a:stCxn id="27" idx="1"/>
              <a:endCxn id="25" idx="2"/>
            </p:cNvCxnSpPr>
            <p:nvPr/>
          </p:nvCxnSpPr>
          <p:spPr>
            <a:xfrm rot="10800000">
              <a:off x="4562891" y="3673072"/>
              <a:ext cx="324324" cy="728037"/>
            </a:xfrm>
            <a:prstGeom prst="bentConnector2">
              <a:avLst/>
            </a:prstGeom>
          </p:spPr>
          <p:style>
            <a:lnRef idx="2">
              <a:schemeClr val="accent4"/>
            </a:lnRef>
            <a:fillRef idx="0">
              <a:schemeClr val="accent4"/>
            </a:fillRef>
            <a:effectRef idx="1">
              <a:schemeClr val="accent4"/>
            </a:effectRef>
            <a:fontRef idx="minor">
              <a:schemeClr val="tx1"/>
            </a:fontRef>
          </p:style>
        </p:cxnSp>
        <p:cxnSp>
          <p:nvCxnSpPr>
            <p:cNvPr id="4103" name="رابط بشكل مرفق 4102"/>
            <p:cNvCxnSpPr>
              <a:stCxn id="26" idx="3"/>
              <a:endCxn id="25" idx="2"/>
            </p:cNvCxnSpPr>
            <p:nvPr/>
          </p:nvCxnSpPr>
          <p:spPr>
            <a:xfrm flipV="1">
              <a:off x="4211960" y="3673071"/>
              <a:ext cx="350931" cy="728037"/>
            </a:xfrm>
            <a:prstGeom prst="bentConnector2">
              <a:avLst/>
            </a:prstGeom>
          </p:spPr>
          <p:style>
            <a:lnRef idx="2">
              <a:schemeClr val="accent4"/>
            </a:lnRef>
            <a:fillRef idx="0">
              <a:schemeClr val="accent4"/>
            </a:fillRef>
            <a:effectRef idx="1">
              <a:schemeClr val="accent4"/>
            </a:effectRef>
            <a:fontRef idx="minor">
              <a:schemeClr val="tx1"/>
            </a:fontRef>
          </p:style>
        </p:cxnSp>
        <p:cxnSp>
          <p:nvCxnSpPr>
            <p:cNvPr id="4105" name="رابط بشكل مرفق 4104"/>
            <p:cNvCxnSpPr>
              <a:stCxn id="27" idx="2"/>
              <a:endCxn id="28" idx="3"/>
            </p:cNvCxnSpPr>
            <p:nvPr/>
          </p:nvCxnSpPr>
          <p:spPr>
            <a:xfrm rot="5400000">
              <a:off x="5085165" y="4851086"/>
              <a:ext cx="756084" cy="360184"/>
            </a:xfrm>
            <a:prstGeom prst="bentConnector2">
              <a:avLst/>
            </a:prstGeom>
          </p:spPr>
          <p:style>
            <a:lnRef idx="3">
              <a:schemeClr val="accent6"/>
            </a:lnRef>
            <a:fillRef idx="0">
              <a:schemeClr val="accent6"/>
            </a:fillRef>
            <a:effectRef idx="2">
              <a:schemeClr val="accent6"/>
            </a:effectRef>
            <a:fontRef idx="minor">
              <a:schemeClr val="tx1"/>
            </a:fontRef>
          </p:style>
        </p:cxnSp>
        <p:cxnSp>
          <p:nvCxnSpPr>
            <p:cNvPr id="4107" name="رابط بشكل مرفق 4106"/>
            <p:cNvCxnSpPr>
              <a:stCxn id="29" idx="1"/>
              <a:endCxn id="27" idx="2"/>
            </p:cNvCxnSpPr>
            <p:nvPr/>
          </p:nvCxnSpPr>
          <p:spPr>
            <a:xfrm rot="10800000">
              <a:off x="5643299" y="4653136"/>
              <a:ext cx="359608" cy="756084"/>
            </a:xfrm>
            <a:prstGeom prst="bentConnector2">
              <a:avLst/>
            </a:prstGeom>
          </p:spPr>
          <p:style>
            <a:lnRef idx="3">
              <a:schemeClr val="accent6"/>
            </a:lnRef>
            <a:fillRef idx="0">
              <a:schemeClr val="accent6"/>
            </a:fillRef>
            <a:effectRef idx="2">
              <a:schemeClr val="accent6"/>
            </a:effectRef>
            <a:fontRef idx="minor">
              <a:schemeClr val="tx1"/>
            </a:fontRef>
          </p:style>
        </p:cxnSp>
      </p:grpSp>
      <p:grpSp>
        <p:nvGrpSpPr>
          <p:cNvPr id="6" name="مجموعة 5"/>
          <p:cNvGrpSpPr/>
          <p:nvPr/>
        </p:nvGrpSpPr>
        <p:grpSpPr>
          <a:xfrm>
            <a:off x="5940152" y="1954424"/>
            <a:ext cx="2674716" cy="466465"/>
            <a:chOff x="5940152" y="1954424"/>
            <a:chExt cx="2674716" cy="466465"/>
          </a:xfrm>
        </p:grpSpPr>
        <p:sp>
          <p:nvSpPr>
            <p:cNvPr id="2" name="مربع نص 1"/>
            <p:cNvSpPr txBox="1"/>
            <p:nvPr/>
          </p:nvSpPr>
          <p:spPr>
            <a:xfrm>
              <a:off x="6516216" y="1979548"/>
              <a:ext cx="2098652" cy="369332"/>
            </a:xfrm>
            <a:prstGeom prst="rect">
              <a:avLst/>
            </a:prstGeom>
            <a:noFill/>
          </p:spPr>
          <p:txBody>
            <a:bodyPr wrap="none" rtlCol="1">
              <a:spAutoFit/>
            </a:bodyPr>
            <a:lstStyle/>
            <a:p>
              <a:r>
                <a:rPr lang="ar-SA" b="1" dirty="0">
                  <a:solidFill>
                    <a:srgbClr val="C00000"/>
                  </a:solidFill>
                </a:rPr>
                <a:t>السياسة والأهداف والدليل</a:t>
              </a:r>
            </a:p>
          </p:txBody>
        </p:sp>
        <p:sp>
          <p:nvSpPr>
            <p:cNvPr id="31" name="قوس كبير أيمن 30"/>
            <p:cNvSpPr/>
            <p:nvPr/>
          </p:nvSpPr>
          <p:spPr>
            <a:xfrm>
              <a:off x="5940152" y="1954424"/>
              <a:ext cx="504056" cy="466465"/>
            </a:xfrm>
            <a:prstGeom prst="rightBrace">
              <a:avLst>
                <a:gd name="adj1" fmla="val 9400"/>
                <a:gd name="adj2" fmla="val 50451"/>
              </a:avLst>
            </a:prstGeom>
          </p:spPr>
          <p:style>
            <a:lnRef idx="3">
              <a:schemeClr val="accent2"/>
            </a:lnRef>
            <a:fillRef idx="0">
              <a:schemeClr val="accent2"/>
            </a:fillRef>
            <a:effectRef idx="2">
              <a:schemeClr val="accent2"/>
            </a:effectRef>
            <a:fontRef idx="minor">
              <a:schemeClr val="tx1"/>
            </a:fontRef>
          </p:style>
          <p:txBody>
            <a:bodyPr rtlCol="1" anchor="ctr"/>
            <a:lstStyle/>
            <a:p>
              <a:pPr algn="ctr"/>
              <a:endParaRPr lang="ar-SA"/>
            </a:p>
          </p:txBody>
        </p:sp>
      </p:grpSp>
      <p:grpSp>
        <p:nvGrpSpPr>
          <p:cNvPr id="8" name="مجموعة 7"/>
          <p:cNvGrpSpPr/>
          <p:nvPr/>
        </p:nvGrpSpPr>
        <p:grpSpPr>
          <a:xfrm>
            <a:off x="6516216" y="2879812"/>
            <a:ext cx="1389473" cy="1989348"/>
            <a:chOff x="6516216" y="2879812"/>
            <a:chExt cx="1389473" cy="1989348"/>
          </a:xfrm>
        </p:grpSpPr>
        <p:sp>
          <p:nvSpPr>
            <p:cNvPr id="10" name="قوس كبير أيمن 9"/>
            <p:cNvSpPr/>
            <p:nvPr/>
          </p:nvSpPr>
          <p:spPr>
            <a:xfrm>
              <a:off x="6516216" y="2879812"/>
              <a:ext cx="504056" cy="1989348"/>
            </a:xfrm>
            <a:prstGeom prst="rightBrace">
              <a:avLst>
                <a:gd name="adj1" fmla="val 47460"/>
                <a:gd name="adj2" fmla="val 50451"/>
              </a:avLst>
            </a:prstGeom>
          </p:spPr>
          <p:style>
            <a:lnRef idx="3">
              <a:schemeClr val="accent2"/>
            </a:lnRef>
            <a:fillRef idx="0">
              <a:schemeClr val="accent2"/>
            </a:fillRef>
            <a:effectRef idx="2">
              <a:schemeClr val="accent2"/>
            </a:effectRef>
            <a:fontRef idx="minor">
              <a:schemeClr val="tx1"/>
            </a:fontRef>
          </p:style>
          <p:txBody>
            <a:bodyPr rtlCol="1" anchor="ctr"/>
            <a:lstStyle/>
            <a:p>
              <a:pPr algn="ctr"/>
              <a:endParaRPr lang="ar-SA"/>
            </a:p>
          </p:txBody>
        </p:sp>
        <p:sp>
          <p:nvSpPr>
            <p:cNvPr id="32" name="مربع نص 31"/>
            <p:cNvSpPr txBox="1"/>
            <p:nvPr/>
          </p:nvSpPr>
          <p:spPr>
            <a:xfrm>
              <a:off x="7083027" y="3689820"/>
              <a:ext cx="822662" cy="369332"/>
            </a:xfrm>
            <a:prstGeom prst="rect">
              <a:avLst/>
            </a:prstGeom>
            <a:noFill/>
          </p:spPr>
          <p:txBody>
            <a:bodyPr wrap="none" rtlCol="1">
              <a:spAutoFit/>
            </a:bodyPr>
            <a:lstStyle/>
            <a:p>
              <a:r>
                <a:rPr lang="ar-SA" b="1" dirty="0">
                  <a:solidFill>
                    <a:srgbClr val="C00000"/>
                  </a:solidFill>
                </a:rPr>
                <a:t>إجراءات</a:t>
              </a:r>
            </a:p>
          </p:txBody>
        </p:sp>
      </p:grpSp>
      <p:grpSp>
        <p:nvGrpSpPr>
          <p:cNvPr id="9" name="مجموعة 8"/>
          <p:cNvGrpSpPr/>
          <p:nvPr/>
        </p:nvGrpSpPr>
        <p:grpSpPr>
          <a:xfrm>
            <a:off x="7242330" y="5526615"/>
            <a:ext cx="1359145" cy="466465"/>
            <a:chOff x="7242330" y="5526615"/>
            <a:chExt cx="1359145" cy="466465"/>
          </a:xfrm>
        </p:grpSpPr>
        <p:sp>
          <p:nvSpPr>
            <p:cNvPr id="33" name="قوس كبير أيمن 32"/>
            <p:cNvSpPr/>
            <p:nvPr/>
          </p:nvSpPr>
          <p:spPr>
            <a:xfrm>
              <a:off x="7242330" y="5526615"/>
              <a:ext cx="504056" cy="466465"/>
            </a:xfrm>
            <a:prstGeom prst="rightBrace">
              <a:avLst>
                <a:gd name="adj1" fmla="val 9400"/>
                <a:gd name="adj2" fmla="val 50451"/>
              </a:avLst>
            </a:prstGeom>
          </p:spPr>
          <p:style>
            <a:lnRef idx="3">
              <a:schemeClr val="accent2"/>
            </a:lnRef>
            <a:fillRef idx="0">
              <a:schemeClr val="accent2"/>
            </a:fillRef>
            <a:effectRef idx="2">
              <a:schemeClr val="accent2"/>
            </a:effectRef>
            <a:fontRef idx="minor">
              <a:schemeClr val="tx1"/>
            </a:fontRef>
          </p:style>
          <p:txBody>
            <a:bodyPr rtlCol="1" anchor="ctr"/>
            <a:lstStyle/>
            <a:p>
              <a:pPr algn="ctr"/>
              <a:endParaRPr lang="ar-SA"/>
            </a:p>
          </p:txBody>
        </p:sp>
        <p:sp>
          <p:nvSpPr>
            <p:cNvPr id="34" name="مربع نص 33"/>
            <p:cNvSpPr txBox="1"/>
            <p:nvPr/>
          </p:nvSpPr>
          <p:spPr>
            <a:xfrm>
              <a:off x="7855758" y="5575181"/>
              <a:ext cx="745717" cy="369332"/>
            </a:xfrm>
            <a:prstGeom prst="rect">
              <a:avLst/>
            </a:prstGeom>
            <a:noFill/>
          </p:spPr>
          <p:txBody>
            <a:bodyPr wrap="none" rtlCol="1">
              <a:spAutoFit/>
            </a:bodyPr>
            <a:lstStyle/>
            <a:p>
              <a:r>
                <a:rPr lang="ar-SA" b="1" dirty="0">
                  <a:solidFill>
                    <a:srgbClr val="C00000"/>
                  </a:solidFill>
                </a:rPr>
                <a:t>تعليمات</a:t>
              </a:r>
            </a:p>
          </p:txBody>
        </p:sp>
      </p:grpSp>
    </p:spTree>
    <p:extLst>
      <p:ext uri="{BB962C8B-B14F-4D97-AF65-F5344CB8AC3E}">
        <p14:creationId xmlns:p14="http://schemas.microsoft.com/office/powerpoint/2010/main" val="1501015596"/>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تعديل وثائق الجودة</a:t>
            </a:r>
          </a:p>
        </p:txBody>
      </p:sp>
      <p:sp>
        <p:nvSpPr>
          <p:cNvPr id="6" name="عنوان 1"/>
          <p:cNvSpPr txBox="1">
            <a:spLocks/>
          </p:cNvSpPr>
          <p:nvPr/>
        </p:nvSpPr>
        <p:spPr>
          <a:xfrm>
            <a:off x="431540" y="2348880"/>
            <a:ext cx="8280919" cy="291632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6600" dirty="0">
                <a:solidFill>
                  <a:srgbClr val="0070C0"/>
                </a:solidFill>
                <a:cs typeface="AlHurraTxtreg" pitchFamily="2" charset="-78"/>
              </a:rPr>
              <a:t>الجهة المخولة بالتعديل</a:t>
            </a:r>
          </a:p>
          <a:p>
            <a:pPr>
              <a:spcBef>
                <a:spcPts val="400"/>
              </a:spcBef>
              <a:spcAft>
                <a:spcPts val="400"/>
              </a:spcAft>
            </a:pPr>
            <a:r>
              <a:rPr lang="ar-SA" sz="6600" dirty="0">
                <a:solidFill>
                  <a:srgbClr val="C00000"/>
                </a:solidFill>
                <a:cs typeface="AlHurraTxtreg" pitchFamily="2" charset="-78"/>
              </a:rPr>
              <a:t>هي جهة إصدار الوثيقة</a:t>
            </a:r>
          </a:p>
        </p:txBody>
      </p:sp>
    </p:spTree>
    <p:extLst>
      <p:ext uri="{BB962C8B-B14F-4D97-AF65-F5344CB8AC3E}">
        <p14:creationId xmlns:p14="http://schemas.microsoft.com/office/powerpoint/2010/main" val="4100317752"/>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right)">
                                      <p:cBhvr>
                                        <p:cTn id="7" dur="1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مراحل بناء نظام إدارة الجودة</a:t>
            </a:r>
          </a:p>
        </p:txBody>
      </p:sp>
      <p:sp>
        <p:nvSpPr>
          <p:cNvPr id="6" name="عنوان 1"/>
          <p:cNvSpPr txBox="1">
            <a:spLocks/>
          </p:cNvSpPr>
          <p:nvPr/>
        </p:nvSpPr>
        <p:spPr>
          <a:xfrm>
            <a:off x="431540" y="1628800"/>
            <a:ext cx="8280919" cy="489654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spcBef>
                <a:spcPts val="400"/>
              </a:spcBef>
              <a:spcAft>
                <a:spcPts val="400"/>
              </a:spcAft>
            </a:pPr>
            <a:r>
              <a:rPr lang="ar-SA" sz="3600" dirty="0">
                <a:solidFill>
                  <a:srgbClr val="0070C0"/>
                </a:solidFill>
                <a:effectLst>
                  <a:outerShdw blurRad="38100" dist="38100" dir="2700000" algn="tl">
                    <a:srgbClr val="000000">
                      <a:alpha val="43137"/>
                    </a:srgbClr>
                  </a:outerShdw>
                </a:effectLst>
                <a:cs typeface="AlHurraTxtreg" pitchFamily="2" charset="-78"/>
              </a:rPr>
              <a:t>تحليل الفجوة</a:t>
            </a:r>
          </a:p>
          <a:p>
            <a:pPr algn="r">
              <a:spcBef>
                <a:spcPts val="400"/>
              </a:spcBef>
              <a:spcAft>
                <a:spcPts val="400"/>
              </a:spcAft>
            </a:pPr>
            <a:r>
              <a:rPr lang="ar-SA" sz="2400" dirty="0">
                <a:solidFill>
                  <a:srgbClr val="0070C0"/>
                </a:solidFill>
                <a:cs typeface="AlHurraTxtreg" pitchFamily="2" charset="-78"/>
              </a:rPr>
              <a:t>التدريب وورش العمل</a:t>
            </a:r>
          </a:p>
          <a:p>
            <a:pPr algn="r">
              <a:spcBef>
                <a:spcPts val="400"/>
              </a:spcBef>
              <a:spcAft>
                <a:spcPts val="400"/>
              </a:spcAft>
            </a:pPr>
            <a:r>
              <a:rPr lang="ar-SA" sz="2400" dirty="0">
                <a:solidFill>
                  <a:srgbClr val="0070C0"/>
                </a:solidFill>
                <a:cs typeface="AlHurraTxtreg" pitchFamily="2" charset="-78"/>
              </a:rPr>
              <a:t>تحليل العمليات</a:t>
            </a:r>
          </a:p>
          <a:p>
            <a:pPr algn="r">
              <a:spcBef>
                <a:spcPts val="400"/>
              </a:spcBef>
              <a:spcAft>
                <a:spcPts val="400"/>
              </a:spcAft>
            </a:pPr>
            <a:r>
              <a:rPr lang="ar-SA" sz="2400" dirty="0">
                <a:solidFill>
                  <a:srgbClr val="0070C0"/>
                </a:solidFill>
                <a:cs typeface="AlHurraTxtreg" pitchFamily="2" charset="-78"/>
              </a:rPr>
              <a:t>إنشاء الوثائق والمستندات</a:t>
            </a:r>
          </a:p>
          <a:p>
            <a:pPr algn="r">
              <a:spcBef>
                <a:spcPts val="400"/>
              </a:spcBef>
              <a:spcAft>
                <a:spcPts val="400"/>
              </a:spcAft>
            </a:pPr>
            <a:r>
              <a:rPr lang="ar-SA" sz="2400" dirty="0">
                <a:solidFill>
                  <a:srgbClr val="0070C0"/>
                </a:solidFill>
                <a:cs typeface="AlHurraTxtreg" pitchFamily="2" charset="-78"/>
              </a:rPr>
              <a:t>تطبيق النظام</a:t>
            </a:r>
          </a:p>
          <a:p>
            <a:pPr algn="r">
              <a:spcBef>
                <a:spcPts val="400"/>
              </a:spcBef>
              <a:spcAft>
                <a:spcPts val="400"/>
              </a:spcAft>
            </a:pPr>
            <a:r>
              <a:rPr lang="ar-SA" sz="2400" dirty="0">
                <a:solidFill>
                  <a:srgbClr val="0070C0"/>
                </a:solidFill>
                <a:cs typeface="AlHurraTxtreg" pitchFamily="2" charset="-78"/>
              </a:rPr>
              <a:t>التدقيق الداخلي</a:t>
            </a:r>
          </a:p>
          <a:p>
            <a:pPr algn="r">
              <a:spcBef>
                <a:spcPts val="400"/>
              </a:spcBef>
              <a:spcAft>
                <a:spcPts val="400"/>
              </a:spcAft>
            </a:pPr>
            <a:r>
              <a:rPr lang="ar-SA" sz="2400" dirty="0">
                <a:solidFill>
                  <a:srgbClr val="0070C0"/>
                </a:solidFill>
                <a:cs typeface="AlHurraTxtreg" pitchFamily="2" charset="-78"/>
              </a:rPr>
              <a:t>اجتماع مراجعة الإدارة</a:t>
            </a:r>
          </a:p>
          <a:p>
            <a:pPr algn="r">
              <a:spcBef>
                <a:spcPts val="400"/>
              </a:spcBef>
              <a:spcAft>
                <a:spcPts val="400"/>
              </a:spcAft>
            </a:pPr>
            <a:r>
              <a:rPr lang="ar-SA" sz="2400" dirty="0">
                <a:solidFill>
                  <a:srgbClr val="0070C0"/>
                </a:solidFill>
                <a:cs typeface="AlHurraTxtreg" pitchFamily="2" charset="-78"/>
              </a:rPr>
              <a:t>التحضير للتدقيق الخارجي</a:t>
            </a:r>
          </a:p>
          <a:p>
            <a:pPr algn="r">
              <a:spcBef>
                <a:spcPts val="400"/>
              </a:spcBef>
              <a:spcAft>
                <a:spcPts val="400"/>
              </a:spcAft>
            </a:pPr>
            <a:r>
              <a:rPr lang="ar-SA" sz="2400" dirty="0">
                <a:solidFill>
                  <a:srgbClr val="0070C0"/>
                </a:solidFill>
                <a:cs typeface="AlHurraTxtreg" pitchFamily="2" charset="-78"/>
              </a:rPr>
              <a:t>تنفيذ التدقيق الخارجي</a:t>
            </a:r>
          </a:p>
          <a:p>
            <a:pPr algn="r">
              <a:spcBef>
                <a:spcPts val="400"/>
              </a:spcBef>
              <a:spcAft>
                <a:spcPts val="400"/>
              </a:spcAft>
            </a:pPr>
            <a:r>
              <a:rPr lang="ar-SA" sz="2400" dirty="0">
                <a:solidFill>
                  <a:srgbClr val="0070C0"/>
                </a:solidFill>
                <a:cs typeface="AlHurraTxtreg" pitchFamily="2" charset="-78"/>
              </a:rPr>
              <a:t>الحصول على شهادة الأيزو </a:t>
            </a:r>
            <a:r>
              <a:rPr lang="en-US" sz="2400" dirty="0">
                <a:solidFill>
                  <a:srgbClr val="0070C0"/>
                </a:solidFill>
                <a:cs typeface="AlHurraTxtreg" pitchFamily="2" charset="-78"/>
              </a:rPr>
              <a:t>ISO 9001:2015 </a:t>
            </a:r>
            <a:endParaRPr lang="ar-SA" sz="2400" dirty="0">
              <a:solidFill>
                <a:srgbClr val="0070C0"/>
              </a:solidFill>
              <a:cs typeface="AlHurraTxtreg" pitchFamily="2" charset="-78"/>
            </a:endParaRPr>
          </a:p>
        </p:txBody>
      </p:sp>
      <p:pic>
        <p:nvPicPr>
          <p:cNvPr id="2054" name="Picture 6" descr="http://www.iso-tec.com/wp-content/uploads/2015/12/iso-9001-2015.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1540" y="2276872"/>
            <a:ext cx="3888432"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771386"/>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ترميز وثائق الجودة</a:t>
            </a:r>
          </a:p>
        </p:txBody>
      </p:sp>
      <p:sp>
        <p:nvSpPr>
          <p:cNvPr id="6" name="عنوان 1"/>
          <p:cNvSpPr txBox="1">
            <a:spLocks/>
          </p:cNvSpPr>
          <p:nvPr/>
        </p:nvSpPr>
        <p:spPr>
          <a:xfrm>
            <a:off x="431540" y="2348880"/>
            <a:ext cx="8280919" cy="291632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6600" dirty="0">
              <a:solidFill>
                <a:srgbClr val="0070C0"/>
              </a:solidFill>
              <a:cs typeface="AlHurraTxtreg" pitchFamily="2" charset="-78"/>
            </a:endParaRPr>
          </a:p>
        </p:txBody>
      </p:sp>
      <p:sp>
        <p:nvSpPr>
          <p:cNvPr id="7" name="عنوان 1"/>
          <p:cNvSpPr txBox="1">
            <a:spLocks/>
          </p:cNvSpPr>
          <p:nvPr/>
        </p:nvSpPr>
        <p:spPr>
          <a:xfrm>
            <a:off x="1" y="1556792"/>
            <a:ext cx="9144000" cy="504056"/>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3200" dirty="0">
                <a:solidFill>
                  <a:srgbClr val="0070C0"/>
                </a:solidFill>
                <a:cs typeface="AlHurraTxtreg" pitchFamily="2" charset="-78"/>
              </a:rPr>
              <a:t>بعض المنشآت تبدأ الترميز بثلاثة أحرف من اسم المنشأة</a:t>
            </a:r>
          </a:p>
        </p:txBody>
      </p:sp>
      <p:graphicFrame>
        <p:nvGraphicFramePr>
          <p:cNvPr id="3" name="جدول 2"/>
          <p:cNvGraphicFramePr>
            <a:graphicFrameLocks noGrp="1"/>
          </p:cNvGraphicFramePr>
          <p:nvPr>
            <p:extLst>
              <p:ext uri="{D42A27DB-BD31-4B8C-83A1-F6EECF244321}">
                <p14:modId xmlns:p14="http://schemas.microsoft.com/office/powerpoint/2010/main" val="3130505155"/>
              </p:ext>
            </p:extLst>
          </p:nvPr>
        </p:nvGraphicFramePr>
        <p:xfrm>
          <a:off x="510444" y="2403822"/>
          <a:ext cx="8112222" cy="2225040"/>
        </p:xfrm>
        <a:graphic>
          <a:graphicData uri="http://schemas.openxmlformats.org/drawingml/2006/table">
            <a:tbl>
              <a:tblPr rtl="1" firstRow="1" bandRow="1">
                <a:tableStyleId>{5C22544A-7EE6-4342-B048-85BDC9FD1C3A}</a:tableStyleId>
              </a:tblPr>
              <a:tblGrid>
                <a:gridCol w="2425478">
                  <a:extLst>
                    <a:ext uri="{9D8B030D-6E8A-4147-A177-3AD203B41FA5}">
                      <a16:colId xmlns:a16="http://schemas.microsoft.com/office/drawing/2014/main" val="20000"/>
                    </a:ext>
                  </a:extLst>
                </a:gridCol>
                <a:gridCol w="1464694">
                  <a:extLst>
                    <a:ext uri="{9D8B030D-6E8A-4147-A177-3AD203B41FA5}">
                      <a16:colId xmlns:a16="http://schemas.microsoft.com/office/drawing/2014/main" val="20001"/>
                    </a:ext>
                  </a:extLst>
                </a:gridCol>
                <a:gridCol w="785700">
                  <a:extLst>
                    <a:ext uri="{9D8B030D-6E8A-4147-A177-3AD203B41FA5}">
                      <a16:colId xmlns:a16="http://schemas.microsoft.com/office/drawing/2014/main" val="20002"/>
                    </a:ext>
                  </a:extLst>
                </a:gridCol>
                <a:gridCol w="1410618">
                  <a:extLst>
                    <a:ext uri="{9D8B030D-6E8A-4147-A177-3AD203B41FA5}">
                      <a16:colId xmlns:a16="http://schemas.microsoft.com/office/drawing/2014/main" val="20003"/>
                    </a:ext>
                  </a:extLst>
                </a:gridCol>
                <a:gridCol w="821268">
                  <a:extLst>
                    <a:ext uri="{9D8B030D-6E8A-4147-A177-3AD203B41FA5}">
                      <a16:colId xmlns:a16="http://schemas.microsoft.com/office/drawing/2014/main" val="20004"/>
                    </a:ext>
                  </a:extLst>
                </a:gridCol>
                <a:gridCol w="1204464">
                  <a:extLst>
                    <a:ext uri="{9D8B030D-6E8A-4147-A177-3AD203B41FA5}">
                      <a16:colId xmlns:a16="http://schemas.microsoft.com/office/drawing/2014/main" val="20005"/>
                    </a:ext>
                  </a:extLst>
                </a:gridCol>
              </a:tblGrid>
              <a:tr h="370840">
                <a:tc>
                  <a:txBody>
                    <a:bodyPr/>
                    <a:lstStyle/>
                    <a:p>
                      <a:pPr algn="ctr" rtl="1"/>
                      <a:r>
                        <a:rPr lang="ar-SA" dirty="0"/>
                        <a:t>نوع الوثيقة</a:t>
                      </a:r>
                    </a:p>
                  </a:txBody>
                  <a:tcPr anchor="ctr"/>
                </a:tc>
                <a:tc>
                  <a:txBody>
                    <a:bodyPr/>
                    <a:lstStyle/>
                    <a:p>
                      <a:pPr algn="ctr" rtl="1"/>
                      <a:r>
                        <a:rPr lang="ar-SA" dirty="0"/>
                        <a:t>رمز</a:t>
                      </a:r>
                      <a:r>
                        <a:rPr lang="ar-SA" baseline="0" dirty="0"/>
                        <a:t> نوع الوثيقة</a:t>
                      </a:r>
                      <a:endParaRPr lang="ar-SA" dirty="0"/>
                    </a:p>
                  </a:txBody>
                  <a:tcPr anchor="ctr"/>
                </a:tc>
                <a:tc>
                  <a:txBody>
                    <a:bodyPr/>
                    <a:lstStyle/>
                    <a:p>
                      <a:pPr algn="ctr" rtl="1"/>
                      <a:r>
                        <a:rPr lang="ar-SA" dirty="0"/>
                        <a:t>الفاصل</a:t>
                      </a:r>
                    </a:p>
                  </a:txBody>
                  <a:tcPr anchor="ctr"/>
                </a:tc>
                <a:tc>
                  <a:txBody>
                    <a:bodyPr/>
                    <a:lstStyle/>
                    <a:p>
                      <a:pPr algn="ctr" rtl="1"/>
                      <a:r>
                        <a:rPr lang="ar-SA" dirty="0"/>
                        <a:t>رقم الإجراء المتعلق</a:t>
                      </a:r>
                    </a:p>
                  </a:txBody>
                  <a:tcPr anchor="ctr"/>
                </a:tc>
                <a:tc>
                  <a:txBody>
                    <a:bodyPr/>
                    <a:lstStyle/>
                    <a:p>
                      <a:pPr algn="ctr" rtl="1"/>
                      <a:r>
                        <a:rPr lang="ar-SA" dirty="0"/>
                        <a:t>الفاصل</a:t>
                      </a:r>
                    </a:p>
                  </a:txBody>
                  <a:tcPr anchor="ctr"/>
                </a:tc>
                <a:tc>
                  <a:txBody>
                    <a:bodyPr/>
                    <a:lstStyle/>
                    <a:p>
                      <a:pPr algn="ctr" rtl="1"/>
                      <a:r>
                        <a:rPr lang="ar-SA" dirty="0"/>
                        <a:t>رقم الوثيقة</a:t>
                      </a:r>
                    </a:p>
                  </a:txBody>
                  <a:tcPr anchor="ctr"/>
                </a:tc>
                <a:extLst>
                  <a:ext uri="{0D108BD9-81ED-4DB2-BD59-A6C34878D82A}">
                    <a16:rowId xmlns:a16="http://schemas.microsoft.com/office/drawing/2014/main" val="10000"/>
                  </a:ext>
                </a:extLst>
              </a:tr>
              <a:tr h="370840">
                <a:tc>
                  <a:txBody>
                    <a:bodyPr/>
                    <a:lstStyle/>
                    <a:p>
                      <a:pPr rtl="1"/>
                      <a:r>
                        <a:rPr lang="ar-SA" sz="2000" b="1" dirty="0"/>
                        <a:t>دليل الجودة</a:t>
                      </a:r>
                    </a:p>
                  </a:txBody>
                  <a:tcPr/>
                </a:tc>
                <a:tc>
                  <a:txBody>
                    <a:bodyPr/>
                    <a:lstStyle/>
                    <a:p>
                      <a:pPr algn="ctr" rtl="1"/>
                      <a:r>
                        <a:rPr lang="ar-SA" dirty="0"/>
                        <a:t>د ج</a:t>
                      </a:r>
                    </a:p>
                  </a:txBody>
                  <a:tcPr anchor="ctr"/>
                </a:tc>
                <a:tc>
                  <a:txBody>
                    <a:bodyPr/>
                    <a:lstStyle/>
                    <a:p>
                      <a:pPr algn="ctr" rtl="1"/>
                      <a:r>
                        <a:rPr lang="ar-SA" dirty="0"/>
                        <a:t>-</a:t>
                      </a:r>
                    </a:p>
                  </a:txBody>
                  <a:tcPr anchor="ctr"/>
                </a:tc>
                <a:tc>
                  <a:txBody>
                    <a:bodyPr/>
                    <a:lstStyle/>
                    <a:p>
                      <a:pPr algn="ctr" rtl="1"/>
                      <a:r>
                        <a:rPr lang="ar-SA" dirty="0"/>
                        <a:t>01</a:t>
                      </a:r>
                    </a:p>
                  </a:txBody>
                  <a:tcPr anchor="ctr"/>
                </a:tc>
                <a:tc>
                  <a:txBody>
                    <a:bodyPr/>
                    <a:lstStyle/>
                    <a:p>
                      <a:pPr algn="ctr" rtl="1"/>
                      <a:r>
                        <a:rPr lang="ar-SA" dirty="0"/>
                        <a:t>-</a:t>
                      </a:r>
                    </a:p>
                  </a:txBody>
                  <a:tcPr anchor="ctr"/>
                </a:tc>
                <a:tc>
                  <a:txBody>
                    <a:bodyPr/>
                    <a:lstStyle/>
                    <a:p>
                      <a:pPr algn="ctr" rtl="1"/>
                      <a:r>
                        <a:rPr lang="ar-SA" dirty="0"/>
                        <a:t>01</a:t>
                      </a:r>
                    </a:p>
                  </a:txBody>
                  <a:tcPr anchor="ctr"/>
                </a:tc>
                <a:extLst>
                  <a:ext uri="{0D108BD9-81ED-4DB2-BD59-A6C34878D82A}">
                    <a16:rowId xmlns:a16="http://schemas.microsoft.com/office/drawing/2014/main" val="10001"/>
                  </a:ext>
                </a:extLst>
              </a:tr>
              <a:tr h="370840">
                <a:tc>
                  <a:txBody>
                    <a:bodyPr/>
                    <a:lstStyle/>
                    <a:p>
                      <a:pPr rtl="1"/>
                      <a:r>
                        <a:rPr lang="ar-SA" sz="2000" b="1" dirty="0"/>
                        <a:t>الإجراء</a:t>
                      </a:r>
                    </a:p>
                  </a:txBody>
                  <a:tcPr/>
                </a:tc>
                <a:tc>
                  <a:txBody>
                    <a:bodyPr/>
                    <a:lstStyle/>
                    <a:p>
                      <a:pPr algn="ctr" rtl="1"/>
                      <a:r>
                        <a:rPr lang="ar-SA" dirty="0"/>
                        <a:t>ج</a:t>
                      </a:r>
                    </a:p>
                  </a:txBody>
                  <a:tcPr anchor="ctr"/>
                </a:tc>
                <a:tc>
                  <a:txBody>
                    <a:bodyPr/>
                    <a:lstStyle/>
                    <a:p>
                      <a:pPr algn="ctr" rtl="1"/>
                      <a:r>
                        <a:rPr lang="ar-SA" dirty="0"/>
                        <a:t>-</a:t>
                      </a:r>
                    </a:p>
                  </a:txBody>
                  <a:tcPr anchor="ctr"/>
                </a:tc>
                <a:tc>
                  <a:txBody>
                    <a:bodyPr/>
                    <a:lstStyle/>
                    <a:p>
                      <a:pPr algn="ctr" rtl="1"/>
                      <a:r>
                        <a:rPr lang="ar-SA" dirty="0"/>
                        <a:t>01</a:t>
                      </a:r>
                    </a:p>
                  </a:txBody>
                  <a:tcPr anchor="ctr"/>
                </a:tc>
                <a:tc>
                  <a:txBody>
                    <a:bodyPr/>
                    <a:lstStyle/>
                    <a:p>
                      <a:pPr algn="ctr" rtl="1"/>
                      <a:endParaRPr lang="ar-SA" dirty="0"/>
                    </a:p>
                  </a:txBody>
                  <a:tcPr anchor="ctr"/>
                </a:tc>
                <a:tc>
                  <a:txBody>
                    <a:bodyPr/>
                    <a:lstStyle/>
                    <a:p>
                      <a:pPr algn="ctr" rtl="1"/>
                      <a:endParaRPr lang="ar-SA" dirty="0"/>
                    </a:p>
                  </a:txBody>
                  <a:tcPr anchor="ctr"/>
                </a:tc>
                <a:extLst>
                  <a:ext uri="{0D108BD9-81ED-4DB2-BD59-A6C34878D82A}">
                    <a16:rowId xmlns:a16="http://schemas.microsoft.com/office/drawing/2014/main" val="10002"/>
                  </a:ext>
                </a:extLst>
              </a:tr>
              <a:tr h="370840">
                <a:tc>
                  <a:txBody>
                    <a:bodyPr/>
                    <a:lstStyle/>
                    <a:p>
                      <a:pPr rtl="1"/>
                      <a:r>
                        <a:rPr lang="ar-SA" sz="2000" b="1" dirty="0"/>
                        <a:t>النموذج</a:t>
                      </a:r>
                    </a:p>
                  </a:txBody>
                  <a:tcPr/>
                </a:tc>
                <a:tc>
                  <a:txBody>
                    <a:bodyPr/>
                    <a:lstStyle/>
                    <a:p>
                      <a:pPr algn="ctr" rtl="1"/>
                      <a:r>
                        <a:rPr lang="ar-SA" dirty="0"/>
                        <a:t>ن</a:t>
                      </a:r>
                    </a:p>
                  </a:txBody>
                  <a:tcPr anchor="ctr"/>
                </a:tc>
                <a:tc>
                  <a:txBody>
                    <a:bodyPr/>
                    <a:lstStyle/>
                    <a:p>
                      <a:pPr algn="ctr" rtl="1"/>
                      <a:r>
                        <a:rPr lang="ar-SA" dirty="0"/>
                        <a:t>-</a:t>
                      </a:r>
                    </a:p>
                  </a:txBody>
                  <a:tcPr anchor="ctr"/>
                </a:tc>
                <a:tc>
                  <a:txBody>
                    <a:bodyPr/>
                    <a:lstStyle/>
                    <a:p>
                      <a:pPr algn="ctr" rtl="1"/>
                      <a:r>
                        <a:rPr lang="ar-SA" dirty="0"/>
                        <a:t>01</a:t>
                      </a:r>
                    </a:p>
                  </a:txBody>
                  <a:tcPr anchor="ctr"/>
                </a:tc>
                <a:tc>
                  <a:txBody>
                    <a:bodyPr/>
                    <a:lstStyle/>
                    <a:p>
                      <a:pPr algn="ctr" rtl="1"/>
                      <a:r>
                        <a:rPr lang="ar-SA" dirty="0"/>
                        <a:t>-</a:t>
                      </a:r>
                    </a:p>
                  </a:txBody>
                  <a:tcPr anchor="ctr"/>
                </a:tc>
                <a:tc>
                  <a:txBody>
                    <a:bodyPr/>
                    <a:lstStyle/>
                    <a:p>
                      <a:pPr algn="ctr" rtl="1"/>
                      <a:r>
                        <a:rPr lang="ar-SA" dirty="0"/>
                        <a:t>01</a:t>
                      </a:r>
                    </a:p>
                  </a:txBody>
                  <a:tcPr anchor="ctr"/>
                </a:tc>
                <a:extLst>
                  <a:ext uri="{0D108BD9-81ED-4DB2-BD59-A6C34878D82A}">
                    <a16:rowId xmlns:a16="http://schemas.microsoft.com/office/drawing/2014/main" val="10003"/>
                  </a:ext>
                </a:extLst>
              </a:tr>
              <a:tr h="370840">
                <a:tc>
                  <a:txBody>
                    <a:bodyPr/>
                    <a:lstStyle/>
                    <a:p>
                      <a:pPr rtl="1"/>
                      <a:r>
                        <a:rPr lang="ar-SA" sz="2000" b="1" dirty="0"/>
                        <a:t>تعليمة العمل</a:t>
                      </a:r>
                    </a:p>
                  </a:txBody>
                  <a:tcPr/>
                </a:tc>
                <a:tc>
                  <a:txBody>
                    <a:bodyPr/>
                    <a:lstStyle/>
                    <a:p>
                      <a:pPr algn="ctr" rtl="1"/>
                      <a:r>
                        <a:rPr lang="ar-SA" dirty="0"/>
                        <a:t>ت</a:t>
                      </a:r>
                    </a:p>
                  </a:txBody>
                  <a:tcPr anchor="ctr"/>
                </a:tc>
                <a:tc>
                  <a:txBody>
                    <a:bodyPr/>
                    <a:lstStyle/>
                    <a:p>
                      <a:pPr algn="ctr" rtl="1"/>
                      <a:r>
                        <a:rPr lang="ar-SA" dirty="0"/>
                        <a:t>-</a:t>
                      </a:r>
                    </a:p>
                  </a:txBody>
                  <a:tcPr anchor="ctr"/>
                </a:tc>
                <a:tc>
                  <a:txBody>
                    <a:bodyPr/>
                    <a:lstStyle/>
                    <a:p>
                      <a:pPr algn="ctr" rtl="1"/>
                      <a:r>
                        <a:rPr lang="ar-SA" dirty="0"/>
                        <a:t>01</a:t>
                      </a:r>
                    </a:p>
                  </a:txBody>
                  <a:tcPr anchor="ctr"/>
                </a:tc>
                <a:tc>
                  <a:txBody>
                    <a:bodyPr/>
                    <a:lstStyle/>
                    <a:p>
                      <a:pPr algn="ctr" rtl="1"/>
                      <a:r>
                        <a:rPr lang="ar-SA" dirty="0"/>
                        <a:t>-</a:t>
                      </a:r>
                    </a:p>
                  </a:txBody>
                  <a:tcPr anchor="ctr"/>
                </a:tc>
                <a:tc>
                  <a:txBody>
                    <a:bodyPr/>
                    <a:lstStyle/>
                    <a:p>
                      <a:pPr algn="ctr" rtl="1"/>
                      <a:r>
                        <a:rPr lang="ar-SA" dirty="0"/>
                        <a:t>01</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98634155"/>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ترميز وثائق الجودة</a:t>
            </a:r>
          </a:p>
        </p:txBody>
      </p:sp>
      <p:sp>
        <p:nvSpPr>
          <p:cNvPr id="6" name="عنوان 1"/>
          <p:cNvSpPr txBox="1">
            <a:spLocks/>
          </p:cNvSpPr>
          <p:nvPr/>
        </p:nvSpPr>
        <p:spPr>
          <a:xfrm>
            <a:off x="431540" y="2348880"/>
            <a:ext cx="8280919" cy="291632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endParaRPr lang="ar-SA" sz="6600" dirty="0">
              <a:solidFill>
                <a:srgbClr val="0070C0"/>
              </a:solidFill>
              <a:cs typeface="AlHurraTxtreg" pitchFamily="2" charset="-78"/>
            </a:endParaRPr>
          </a:p>
        </p:txBody>
      </p:sp>
      <p:sp>
        <p:nvSpPr>
          <p:cNvPr id="7" name="عنوان 1"/>
          <p:cNvSpPr txBox="1">
            <a:spLocks/>
          </p:cNvSpPr>
          <p:nvPr/>
        </p:nvSpPr>
        <p:spPr>
          <a:xfrm>
            <a:off x="1" y="1556792"/>
            <a:ext cx="9144000" cy="504056"/>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3200" dirty="0">
                <a:solidFill>
                  <a:srgbClr val="0070C0"/>
                </a:solidFill>
                <a:cs typeface="AlHurraTxtreg" pitchFamily="2" charset="-78"/>
              </a:rPr>
              <a:t>بعض المنشآت تبدأ الترميز بثلاثة أحرف من اسم المنشأة</a:t>
            </a:r>
          </a:p>
        </p:txBody>
      </p:sp>
      <p:sp>
        <p:nvSpPr>
          <p:cNvPr id="2" name="مربع نص 1"/>
          <p:cNvSpPr txBox="1"/>
          <p:nvPr/>
        </p:nvSpPr>
        <p:spPr>
          <a:xfrm>
            <a:off x="273946" y="2222340"/>
            <a:ext cx="3073918" cy="923330"/>
          </a:xfrm>
          <a:prstGeom prst="rect">
            <a:avLst/>
          </a:prstGeom>
          <a:solidFill>
            <a:schemeClr val="accent6">
              <a:lumMod val="60000"/>
              <a:lumOff val="40000"/>
            </a:schemeClr>
          </a:solidFill>
          <a:ln>
            <a:solidFill>
              <a:schemeClr val="accent6">
                <a:lumMod val="60000"/>
                <a:lumOff val="40000"/>
              </a:schemeClr>
            </a:solidFill>
          </a:ln>
        </p:spPr>
        <p:txBody>
          <a:bodyPr wrap="none" rtlCol="1">
            <a:spAutoFit/>
          </a:bodyPr>
          <a:lstStyle/>
          <a:p>
            <a:r>
              <a:rPr lang="en-US" sz="5400" dirty="0">
                <a:solidFill>
                  <a:srgbClr val="0033CC"/>
                </a:solidFill>
              </a:rPr>
              <a:t>TAO </a:t>
            </a:r>
            <a:r>
              <a:rPr lang="en-US" sz="5400" b="1" dirty="0">
                <a:solidFill>
                  <a:srgbClr val="FF0000"/>
                </a:solidFill>
              </a:rPr>
              <a:t>P </a:t>
            </a:r>
            <a:r>
              <a:rPr lang="en-US" sz="5400" dirty="0">
                <a:solidFill>
                  <a:srgbClr val="FF0000"/>
                </a:solidFill>
              </a:rPr>
              <a:t>- 01</a:t>
            </a:r>
            <a:endParaRPr lang="ar-SA" sz="1400" dirty="0">
              <a:solidFill>
                <a:srgbClr val="FF0000"/>
              </a:solidFill>
            </a:endParaRPr>
          </a:p>
        </p:txBody>
      </p:sp>
      <p:sp>
        <p:nvSpPr>
          <p:cNvPr id="8" name="مربع نص 7"/>
          <p:cNvSpPr txBox="1"/>
          <p:nvPr/>
        </p:nvSpPr>
        <p:spPr>
          <a:xfrm>
            <a:off x="4572000" y="2222340"/>
            <a:ext cx="4250523" cy="923330"/>
          </a:xfrm>
          <a:prstGeom prst="rect">
            <a:avLst/>
          </a:prstGeom>
          <a:solidFill>
            <a:schemeClr val="accent6">
              <a:lumMod val="60000"/>
              <a:lumOff val="40000"/>
            </a:schemeClr>
          </a:solidFill>
          <a:ln>
            <a:solidFill>
              <a:schemeClr val="accent6">
                <a:lumMod val="60000"/>
                <a:lumOff val="40000"/>
              </a:schemeClr>
            </a:solidFill>
          </a:ln>
        </p:spPr>
        <p:txBody>
          <a:bodyPr wrap="none" rtlCol="1">
            <a:spAutoFit/>
          </a:bodyPr>
          <a:lstStyle/>
          <a:p>
            <a:r>
              <a:rPr lang="en-US" sz="5400" dirty="0">
                <a:solidFill>
                  <a:srgbClr val="0033CC"/>
                </a:solidFill>
              </a:rPr>
              <a:t>TAO </a:t>
            </a:r>
            <a:r>
              <a:rPr lang="en-US" sz="5400" b="1" dirty="0">
                <a:solidFill>
                  <a:srgbClr val="FF0000"/>
                </a:solidFill>
              </a:rPr>
              <a:t>F </a:t>
            </a:r>
            <a:r>
              <a:rPr lang="en-US" sz="5400" dirty="0">
                <a:solidFill>
                  <a:srgbClr val="FF0000"/>
                </a:solidFill>
              </a:rPr>
              <a:t>- </a:t>
            </a:r>
            <a:r>
              <a:rPr lang="en-US" sz="5400" dirty="0">
                <a:solidFill>
                  <a:srgbClr val="00B050"/>
                </a:solidFill>
              </a:rPr>
              <a:t>01</a:t>
            </a:r>
            <a:r>
              <a:rPr lang="en-US" sz="5400" dirty="0">
                <a:solidFill>
                  <a:srgbClr val="FF0000"/>
                </a:solidFill>
              </a:rPr>
              <a:t> - </a:t>
            </a:r>
            <a:r>
              <a:rPr lang="en-US" sz="5400" dirty="0">
                <a:solidFill>
                  <a:sysClr val="windowText" lastClr="000000"/>
                </a:solidFill>
              </a:rPr>
              <a:t>01</a:t>
            </a:r>
            <a:endParaRPr lang="ar-SA" sz="1400" dirty="0">
              <a:solidFill>
                <a:sysClr val="windowText" lastClr="000000"/>
              </a:solidFill>
            </a:endParaRPr>
          </a:p>
        </p:txBody>
      </p:sp>
      <p:sp>
        <p:nvSpPr>
          <p:cNvPr id="9" name="مربع نص 8"/>
          <p:cNvSpPr txBox="1"/>
          <p:nvPr/>
        </p:nvSpPr>
        <p:spPr>
          <a:xfrm>
            <a:off x="4559938" y="5445224"/>
            <a:ext cx="4274568" cy="923330"/>
          </a:xfrm>
          <a:prstGeom prst="rect">
            <a:avLst/>
          </a:prstGeom>
          <a:solidFill>
            <a:schemeClr val="accent6">
              <a:lumMod val="60000"/>
              <a:lumOff val="40000"/>
            </a:schemeClr>
          </a:solidFill>
          <a:ln>
            <a:solidFill>
              <a:schemeClr val="accent6">
                <a:lumMod val="60000"/>
                <a:lumOff val="40000"/>
              </a:schemeClr>
            </a:solidFill>
          </a:ln>
        </p:spPr>
        <p:txBody>
          <a:bodyPr wrap="none" rtlCol="1">
            <a:spAutoFit/>
          </a:bodyPr>
          <a:lstStyle/>
          <a:p>
            <a:r>
              <a:rPr lang="en-US" sz="5400" dirty="0">
                <a:solidFill>
                  <a:srgbClr val="0033CC"/>
                </a:solidFill>
              </a:rPr>
              <a:t>TAO  </a:t>
            </a:r>
            <a:r>
              <a:rPr lang="en-US" sz="5400" b="1" dirty="0">
                <a:solidFill>
                  <a:srgbClr val="FF0000"/>
                </a:solidFill>
              </a:rPr>
              <a:t>I </a:t>
            </a:r>
            <a:r>
              <a:rPr lang="en-US" sz="5400" dirty="0">
                <a:solidFill>
                  <a:srgbClr val="FF0000"/>
                </a:solidFill>
              </a:rPr>
              <a:t>- </a:t>
            </a:r>
            <a:r>
              <a:rPr lang="en-US" sz="5400" dirty="0">
                <a:solidFill>
                  <a:srgbClr val="00B050"/>
                </a:solidFill>
              </a:rPr>
              <a:t>01</a:t>
            </a:r>
            <a:r>
              <a:rPr lang="en-US" sz="5400" dirty="0">
                <a:solidFill>
                  <a:srgbClr val="FF0000"/>
                </a:solidFill>
              </a:rPr>
              <a:t> - </a:t>
            </a:r>
            <a:r>
              <a:rPr lang="en-US" sz="5400" dirty="0">
                <a:solidFill>
                  <a:sysClr val="windowText" lastClr="000000"/>
                </a:solidFill>
              </a:rPr>
              <a:t>01</a:t>
            </a:r>
            <a:endParaRPr lang="ar-SA" sz="1400" dirty="0">
              <a:solidFill>
                <a:sysClr val="windowText" lastClr="000000"/>
              </a:solidFill>
            </a:endParaRPr>
          </a:p>
        </p:txBody>
      </p:sp>
      <p:sp>
        <p:nvSpPr>
          <p:cNvPr id="10" name="مربع نص 9"/>
          <p:cNvSpPr txBox="1"/>
          <p:nvPr/>
        </p:nvSpPr>
        <p:spPr>
          <a:xfrm>
            <a:off x="7238501" y="4125760"/>
            <a:ext cx="1677061" cy="523220"/>
          </a:xfrm>
          <a:prstGeom prst="rect">
            <a:avLst/>
          </a:prstGeom>
        </p:spPr>
        <p:style>
          <a:lnRef idx="2">
            <a:schemeClr val="dk1"/>
          </a:lnRef>
          <a:fillRef idx="1">
            <a:schemeClr val="lt1"/>
          </a:fillRef>
          <a:effectRef idx="0">
            <a:schemeClr val="dk1"/>
          </a:effectRef>
          <a:fontRef idx="minor">
            <a:schemeClr val="dk1"/>
          </a:fontRef>
        </p:style>
        <p:txBody>
          <a:bodyPr wrap="none" rtlCol="1">
            <a:spAutoFit/>
          </a:bodyPr>
          <a:lstStyle/>
          <a:p>
            <a:r>
              <a:rPr lang="ar-SA" sz="2800" dirty="0">
                <a:solidFill>
                  <a:srgbClr val="0070C0"/>
                </a:solidFill>
                <a:latin typeface="+mj-lt"/>
                <a:ea typeface="+mj-ea"/>
                <a:cs typeface="AlHurraTxtreg" pitchFamily="2" charset="-78"/>
              </a:rPr>
              <a:t>رقم الوثيقة</a:t>
            </a:r>
          </a:p>
        </p:txBody>
      </p:sp>
      <p:sp>
        <p:nvSpPr>
          <p:cNvPr id="11" name="شكل بيضاوي 10"/>
          <p:cNvSpPr/>
          <p:nvPr/>
        </p:nvSpPr>
        <p:spPr>
          <a:xfrm>
            <a:off x="7884368" y="5355286"/>
            <a:ext cx="1031194" cy="110799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شكل بيضاوي 11"/>
          <p:cNvSpPr/>
          <p:nvPr/>
        </p:nvSpPr>
        <p:spPr>
          <a:xfrm>
            <a:off x="7884368" y="2159585"/>
            <a:ext cx="1031194" cy="110799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14" name="رابط كسهم مستقيم 13"/>
          <p:cNvCxnSpPr>
            <a:stCxn id="10" idx="0"/>
            <a:endCxn id="12" idx="4"/>
          </p:cNvCxnSpPr>
          <p:nvPr/>
        </p:nvCxnSpPr>
        <p:spPr>
          <a:xfrm flipV="1">
            <a:off x="8077032" y="3267581"/>
            <a:ext cx="322933" cy="85817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رابط كسهم مستقيم 15"/>
          <p:cNvCxnSpPr>
            <a:stCxn id="10" idx="2"/>
            <a:endCxn id="11" idx="0"/>
          </p:cNvCxnSpPr>
          <p:nvPr/>
        </p:nvCxnSpPr>
        <p:spPr>
          <a:xfrm>
            <a:off x="8077032" y="4648980"/>
            <a:ext cx="322933" cy="70630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9" name="مربع نص 18"/>
          <p:cNvSpPr txBox="1"/>
          <p:nvPr/>
        </p:nvSpPr>
        <p:spPr>
          <a:xfrm>
            <a:off x="5554680" y="4125759"/>
            <a:ext cx="1537600" cy="523220"/>
          </a:xfrm>
          <a:prstGeom prst="rect">
            <a:avLst/>
          </a:prstGeom>
        </p:spPr>
        <p:style>
          <a:lnRef idx="2">
            <a:schemeClr val="dk1"/>
          </a:lnRef>
          <a:fillRef idx="1">
            <a:schemeClr val="lt1"/>
          </a:fillRef>
          <a:effectRef idx="0">
            <a:schemeClr val="dk1"/>
          </a:effectRef>
          <a:fontRef idx="minor">
            <a:schemeClr val="dk1"/>
          </a:fontRef>
        </p:style>
        <p:txBody>
          <a:bodyPr wrap="none" rtlCol="1">
            <a:spAutoFit/>
          </a:bodyPr>
          <a:lstStyle/>
          <a:p>
            <a:r>
              <a:rPr lang="ar-SA" sz="2800" dirty="0">
                <a:solidFill>
                  <a:srgbClr val="0070C0"/>
                </a:solidFill>
                <a:latin typeface="+mj-lt"/>
                <a:ea typeface="+mj-ea"/>
                <a:cs typeface="AlHurraTxtreg" pitchFamily="2" charset="-78"/>
              </a:rPr>
              <a:t>رقم الإجراء</a:t>
            </a:r>
          </a:p>
        </p:txBody>
      </p:sp>
      <p:sp>
        <p:nvSpPr>
          <p:cNvPr id="20" name="شكل بيضاوي 19"/>
          <p:cNvSpPr/>
          <p:nvPr/>
        </p:nvSpPr>
        <p:spPr>
          <a:xfrm>
            <a:off x="6660167" y="2130007"/>
            <a:ext cx="1031194" cy="1107996"/>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شكل بيضاوي 20"/>
          <p:cNvSpPr/>
          <p:nvPr/>
        </p:nvSpPr>
        <p:spPr>
          <a:xfrm>
            <a:off x="6697278" y="5352891"/>
            <a:ext cx="1031194" cy="1107996"/>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2" name="رابط كسهم مستقيم 21"/>
          <p:cNvCxnSpPr>
            <a:stCxn id="19" idx="0"/>
            <a:endCxn id="20" idx="4"/>
          </p:cNvCxnSpPr>
          <p:nvPr/>
        </p:nvCxnSpPr>
        <p:spPr>
          <a:xfrm flipV="1">
            <a:off x="6323480" y="3238003"/>
            <a:ext cx="852284" cy="887756"/>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5" name="رابط كسهم مستقيم 24"/>
          <p:cNvCxnSpPr>
            <a:stCxn id="19" idx="2"/>
            <a:endCxn id="21" idx="0"/>
          </p:cNvCxnSpPr>
          <p:nvPr/>
        </p:nvCxnSpPr>
        <p:spPr>
          <a:xfrm>
            <a:off x="6323480" y="4648979"/>
            <a:ext cx="889395" cy="70391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29" name="مربع نص 28"/>
          <p:cNvSpPr txBox="1"/>
          <p:nvPr/>
        </p:nvSpPr>
        <p:spPr>
          <a:xfrm>
            <a:off x="107505" y="4005064"/>
            <a:ext cx="3608248" cy="256993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sz="2400" b="1" dirty="0">
                <a:solidFill>
                  <a:srgbClr val="0070C0"/>
                </a:solidFill>
                <a:latin typeface="+mj-lt"/>
                <a:ea typeface="+mj-ea"/>
                <a:cs typeface="AlHurraTxtreg" pitchFamily="2" charset="-78"/>
              </a:rPr>
              <a:t>نوع الوثيقة </a:t>
            </a:r>
          </a:p>
          <a:p>
            <a:r>
              <a:rPr lang="ar-SA" b="1" dirty="0">
                <a:solidFill>
                  <a:srgbClr val="FF0000"/>
                </a:solidFill>
                <a:latin typeface="+mj-lt"/>
                <a:ea typeface="+mj-ea"/>
                <a:cs typeface="AlHurraTxtreg" pitchFamily="2" charset="-78"/>
              </a:rPr>
              <a:t>س ج </a:t>
            </a:r>
            <a:r>
              <a:rPr lang="en-US" b="1" dirty="0">
                <a:solidFill>
                  <a:srgbClr val="FF0000"/>
                </a:solidFill>
                <a:latin typeface="+mj-lt"/>
                <a:ea typeface="+mj-ea"/>
                <a:cs typeface="AlHurraTxtreg" pitchFamily="2" charset="-78"/>
              </a:rPr>
              <a:t>QP</a:t>
            </a:r>
            <a:r>
              <a:rPr lang="ar-SA" dirty="0">
                <a:solidFill>
                  <a:srgbClr val="0070C0"/>
                </a:solidFill>
                <a:latin typeface="+mj-lt"/>
                <a:ea typeface="+mj-ea"/>
                <a:cs typeface="AlHurraTxtreg" pitchFamily="2" charset="-78"/>
              </a:rPr>
              <a:t>   </a:t>
            </a:r>
            <a:r>
              <a:rPr lang="ar-SA" dirty="0">
                <a:solidFill>
                  <a:srgbClr val="FF0000"/>
                </a:solidFill>
                <a:latin typeface="+mj-lt"/>
                <a:ea typeface="+mj-ea"/>
                <a:cs typeface="AlHurraTxtreg" pitchFamily="2" charset="-78"/>
              </a:rPr>
              <a:t>س</a:t>
            </a:r>
            <a:r>
              <a:rPr lang="ar-SA" dirty="0">
                <a:solidFill>
                  <a:srgbClr val="0070C0"/>
                </a:solidFill>
                <a:latin typeface="+mj-lt"/>
                <a:ea typeface="+mj-ea"/>
                <a:cs typeface="AlHurraTxtreg" pitchFamily="2" charset="-78"/>
              </a:rPr>
              <a:t>ياسة ال</a:t>
            </a:r>
            <a:r>
              <a:rPr lang="ar-SA" dirty="0">
                <a:solidFill>
                  <a:srgbClr val="FF0000"/>
                </a:solidFill>
                <a:latin typeface="+mj-lt"/>
                <a:ea typeface="+mj-ea"/>
                <a:cs typeface="AlHurraTxtreg" pitchFamily="2" charset="-78"/>
              </a:rPr>
              <a:t>ج</a:t>
            </a:r>
            <a:r>
              <a:rPr lang="ar-SA" dirty="0">
                <a:solidFill>
                  <a:srgbClr val="0070C0"/>
                </a:solidFill>
                <a:latin typeface="+mj-lt"/>
                <a:ea typeface="+mj-ea"/>
                <a:cs typeface="AlHurraTxtreg" pitchFamily="2" charset="-78"/>
              </a:rPr>
              <a:t>ودة  </a:t>
            </a:r>
            <a:r>
              <a:rPr lang="en-US" dirty="0">
                <a:solidFill>
                  <a:srgbClr val="FF0000"/>
                </a:solidFill>
                <a:latin typeface="+mj-lt"/>
                <a:ea typeface="+mj-ea"/>
                <a:cs typeface="AlHurraTxtreg" pitchFamily="2" charset="-78"/>
              </a:rPr>
              <a:t>Q</a:t>
            </a:r>
            <a:r>
              <a:rPr lang="en-US" dirty="0">
                <a:solidFill>
                  <a:srgbClr val="0070C0"/>
                </a:solidFill>
                <a:latin typeface="+mj-lt"/>
                <a:ea typeface="+mj-ea"/>
                <a:cs typeface="AlHurraTxtreg" pitchFamily="2" charset="-78"/>
              </a:rPr>
              <a:t>uality </a:t>
            </a:r>
            <a:r>
              <a:rPr lang="en-US" dirty="0">
                <a:solidFill>
                  <a:srgbClr val="FF0000"/>
                </a:solidFill>
                <a:latin typeface="+mj-lt"/>
                <a:ea typeface="+mj-ea"/>
                <a:cs typeface="AlHurraTxtreg" pitchFamily="2" charset="-78"/>
              </a:rPr>
              <a:t>P</a:t>
            </a:r>
            <a:r>
              <a:rPr lang="en-US" dirty="0">
                <a:solidFill>
                  <a:srgbClr val="0070C0"/>
                </a:solidFill>
                <a:latin typeface="+mj-lt"/>
                <a:ea typeface="+mj-ea"/>
                <a:cs typeface="AlHurraTxtreg" pitchFamily="2" charset="-78"/>
              </a:rPr>
              <a:t>olicy</a:t>
            </a:r>
            <a:endParaRPr lang="ar-SA" dirty="0">
              <a:solidFill>
                <a:srgbClr val="0070C0"/>
              </a:solidFill>
              <a:latin typeface="+mj-lt"/>
              <a:ea typeface="+mj-ea"/>
              <a:cs typeface="AlHurraTxtreg" pitchFamily="2" charset="-78"/>
            </a:endParaRPr>
          </a:p>
          <a:p>
            <a:r>
              <a:rPr lang="ar-SA" b="1" dirty="0">
                <a:solidFill>
                  <a:srgbClr val="FF0000"/>
                </a:solidFill>
                <a:latin typeface="+mj-lt"/>
                <a:ea typeface="+mj-ea"/>
                <a:cs typeface="AlHurraTxtreg" pitchFamily="2" charset="-78"/>
              </a:rPr>
              <a:t>د ج </a:t>
            </a:r>
            <a:r>
              <a:rPr lang="en-US" b="1" dirty="0">
                <a:solidFill>
                  <a:srgbClr val="FF0000"/>
                </a:solidFill>
                <a:latin typeface="+mj-lt"/>
                <a:ea typeface="+mj-ea"/>
                <a:cs typeface="AlHurraTxtreg" pitchFamily="2" charset="-78"/>
              </a:rPr>
              <a:t>QM</a:t>
            </a:r>
            <a:r>
              <a:rPr lang="ar-SA" dirty="0">
                <a:solidFill>
                  <a:srgbClr val="FF0000"/>
                </a:solidFill>
                <a:latin typeface="+mj-lt"/>
                <a:ea typeface="+mj-ea"/>
                <a:cs typeface="AlHurraTxtreg" pitchFamily="2" charset="-78"/>
              </a:rPr>
              <a:t>    د</a:t>
            </a:r>
            <a:r>
              <a:rPr lang="ar-SA" dirty="0">
                <a:solidFill>
                  <a:srgbClr val="0070C0"/>
                </a:solidFill>
                <a:latin typeface="+mj-lt"/>
                <a:ea typeface="+mj-ea"/>
                <a:cs typeface="AlHurraTxtreg" pitchFamily="2" charset="-78"/>
              </a:rPr>
              <a:t>ليل ال</a:t>
            </a:r>
            <a:r>
              <a:rPr lang="ar-SA" dirty="0">
                <a:solidFill>
                  <a:srgbClr val="FF0000"/>
                </a:solidFill>
                <a:latin typeface="+mj-lt"/>
                <a:ea typeface="+mj-ea"/>
                <a:cs typeface="AlHurraTxtreg" pitchFamily="2" charset="-78"/>
              </a:rPr>
              <a:t>ج</a:t>
            </a:r>
            <a:r>
              <a:rPr lang="ar-SA" dirty="0">
                <a:solidFill>
                  <a:srgbClr val="0070C0"/>
                </a:solidFill>
                <a:latin typeface="+mj-lt"/>
                <a:ea typeface="+mj-ea"/>
                <a:cs typeface="AlHurraTxtreg" pitchFamily="2" charset="-78"/>
              </a:rPr>
              <a:t>ودة  </a:t>
            </a:r>
            <a:r>
              <a:rPr lang="en-US" dirty="0">
                <a:solidFill>
                  <a:srgbClr val="FF0000"/>
                </a:solidFill>
                <a:latin typeface="+mj-lt"/>
                <a:ea typeface="+mj-ea"/>
                <a:cs typeface="AlHurraTxtreg" pitchFamily="2" charset="-78"/>
              </a:rPr>
              <a:t>Q</a:t>
            </a:r>
            <a:r>
              <a:rPr lang="en-US" dirty="0">
                <a:solidFill>
                  <a:srgbClr val="0070C0"/>
                </a:solidFill>
                <a:latin typeface="+mj-lt"/>
                <a:ea typeface="+mj-ea"/>
                <a:cs typeface="AlHurraTxtreg" pitchFamily="2" charset="-78"/>
              </a:rPr>
              <a:t>uality </a:t>
            </a:r>
            <a:r>
              <a:rPr lang="en-US" dirty="0">
                <a:solidFill>
                  <a:srgbClr val="FF0000"/>
                </a:solidFill>
                <a:latin typeface="+mj-lt"/>
                <a:ea typeface="+mj-ea"/>
                <a:cs typeface="AlHurraTxtreg" pitchFamily="2" charset="-78"/>
              </a:rPr>
              <a:t>M</a:t>
            </a:r>
            <a:r>
              <a:rPr lang="en-US" dirty="0">
                <a:solidFill>
                  <a:srgbClr val="0070C0"/>
                </a:solidFill>
                <a:latin typeface="+mj-lt"/>
                <a:ea typeface="+mj-ea"/>
                <a:cs typeface="AlHurraTxtreg" pitchFamily="2" charset="-78"/>
              </a:rPr>
              <a:t>anual</a:t>
            </a:r>
            <a:endParaRPr lang="ar-SA" dirty="0">
              <a:solidFill>
                <a:srgbClr val="0070C0"/>
              </a:solidFill>
              <a:latin typeface="+mj-lt"/>
              <a:ea typeface="+mj-ea"/>
              <a:cs typeface="AlHurraTxtreg" pitchFamily="2" charset="-78"/>
            </a:endParaRPr>
          </a:p>
          <a:p>
            <a:r>
              <a:rPr lang="ar-SA" b="1" dirty="0">
                <a:solidFill>
                  <a:srgbClr val="FF0000"/>
                </a:solidFill>
                <a:latin typeface="+mj-lt"/>
                <a:ea typeface="+mj-ea"/>
                <a:cs typeface="AlHurraTxtreg" pitchFamily="2" charset="-78"/>
              </a:rPr>
              <a:t>ج </a:t>
            </a:r>
            <a:r>
              <a:rPr lang="en-US" b="1" dirty="0">
                <a:solidFill>
                  <a:srgbClr val="FF0000"/>
                </a:solidFill>
                <a:latin typeface="+mj-lt"/>
                <a:ea typeface="+mj-ea"/>
                <a:cs typeface="AlHurraTxtreg" pitchFamily="2" charset="-78"/>
              </a:rPr>
              <a:t>P</a:t>
            </a:r>
            <a:r>
              <a:rPr lang="ar-SA" dirty="0">
                <a:solidFill>
                  <a:srgbClr val="FF0000"/>
                </a:solidFill>
                <a:latin typeface="+mj-lt"/>
                <a:ea typeface="+mj-ea"/>
                <a:cs typeface="AlHurraTxtreg" pitchFamily="2" charset="-78"/>
              </a:rPr>
              <a:t> </a:t>
            </a:r>
            <a:r>
              <a:rPr lang="ar-SA" dirty="0">
                <a:solidFill>
                  <a:srgbClr val="0070C0"/>
                </a:solidFill>
                <a:latin typeface="+mj-lt"/>
                <a:ea typeface="+mj-ea"/>
                <a:cs typeface="AlHurraTxtreg" pitchFamily="2" charset="-78"/>
              </a:rPr>
              <a:t>           إ</a:t>
            </a:r>
            <a:r>
              <a:rPr lang="ar-SA" dirty="0">
                <a:solidFill>
                  <a:srgbClr val="FF0000"/>
                </a:solidFill>
                <a:latin typeface="+mj-lt"/>
                <a:ea typeface="+mj-ea"/>
                <a:cs typeface="AlHurraTxtreg" pitchFamily="2" charset="-78"/>
              </a:rPr>
              <a:t>ج</a:t>
            </a:r>
            <a:r>
              <a:rPr lang="ar-SA" dirty="0">
                <a:solidFill>
                  <a:srgbClr val="0070C0"/>
                </a:solidFill>
                <a:latin typeface="+mj-lt"/>
                <a:ea typeface="+mj-ea"/>
                <a:cs typeface="AlHurraTxtreg" pitchFamily="2" charset="-78"/>
              </a:rPr>
              <a:t>راء                      </a:t>
            </a:r>
            <a:r>
              <a:rPr lang="en-US" dirty="0">
                <a:solidFill>
                  <a:srgbClr val="FF0000"/>
                </a:solidFill>
                <a:latin typeface="+mj-lt"/>
                <a:ea typeface="+mj-ea"/>
                <a:cs typeface="AlHurraTxtreg" pitchFamily="2" charset="-78"/>
              </a:rPr>
              <a:t>P</a:t>
            </a:r>
            <a:r>
              <a:rPr lang="en-US" dirty="0">
                <a:solidFill>
                  <a:srgbClr val="0070C0"/>
                </a:solidFill>
                <a:latin typeface="+mj-lt"/>
                <a:ea typeface="+mj-ea"/>
                <a:cs typeface="AlHurraTxtreg" pitchFamily="2" charset="-78"/>
              </a:rPr>
              <a:t>rocedures </a:t>
            </a:r>
            <a:endParaRPr lang="ar-SA" dirty="0">
              <a:solidFill>
                <a:srgbClr val="0070C0"/>
              </a:solidFill>
              <a:latin typeface="+mj-lt"/>
              <a:ea typeface="+mj-ea"/>
              <a:cs typeface="AlHurraTxtreg" pitchFamily="2" charset="-78"/>
            </a:endParaRPr>
          </a:p>
          <a:p>
            <a:r>
              <a:rPr lang="ar-SA" b="1" dirty="0">
                <a:solidFill>
                  <a:srgbClr val="FF0000"/>
                </a:solidFill>
                <a:latin typeface="+mj-lt"/>
                <a:ea typeface="+mj-ea"/>
                <a:cs typeface="AlHurraTxtreg" pitchFamily="2" charset="-78"/>
              </a:rPr>
              <a:t>ن </a:t>
            </a:r>
            <a:r>
              <a:rPr lang="en-US" b="1" dirty="0">
                <a:solidFill>
                  <a:srgbClr val="FF0000"/>
                </a:solidFill>
                <a:latin typeface="+mj-lt"/>
                <a:ea typeface="+mj-ea"/>
                <a:cs typeface="AlHurraTxtreg" pitchFamily="2" charset="-78"/>
              </a:rPr>
              <a:t>F</a:t>
            </a:r>
            <a:r>
              <a:rPr lang="ar-SA" dirty="0">
                <a:solidFill>
                  <a:srgbClr val="FF0000"/>
                </a:solidFill>
                <a:latin typeface="+mj-lt"/>
                <a:ea typeface="+mj-ea"/>
                <a:cs typeface="AlHurraTxtreg" pitchFamily="2" charset="-78"/>
              </a:rPr>
              <a:t> </a:t>
            </a:r>
            <a:r>
              <a:rPr lang="ar-SA" dirty="0">
                <a:solidFill>
                  <a:srgbClr val="0070C0"/>
                </a:solidFill>
                <a:latin typeface="+mj-lt"/>
                <a:ea typeface="+mj-ea"/>
                <a:cs typeface="AlHurraTxtreg" pitchFamily="2" charset="-78"/>
              </a:rPr>
              <a:t>           </a:t>
            </a:r>
            <a:r>
              <a:rPr lang="ar-SA" dirty="0">
                <a:solidFill>
                  <a:srgbClr val="FF0000"/>
                </a:solidFill>
                <a:latin typeface="+mj-lt"/>
                <a:ea typeface="+mj-ea"/>
                <a:cs typeface="AlHurraTxtreg" pitchFamily="2" charset="-78"/>
              </a:rPr>
              <a:t>ن</a:t>
            </a:r>
            <a:r>
              <a:rPr lang="ar-SA" dirty="0">
                <a:solidFill>
                  <a:srgbClr val="0070C0"/>
                </a:solidFill>
                <a:latin typeface="+mj-lt"/>
                <a:ea typeface="+mj-ea"/>
                <a:cs typeface="AlHurraTxtreg" pitchFamily="2" charset="-78"/>
              </a:rPr>
              <a:t>موذج                               </a:t>
            </a:r>
            <a:r>
              <a:rPr lang="en-US" dirty="0">
                <a:solidFill>
                  <a:srgbClr val="FF0000"/>
                </a:solidFill>
                <a:latin typeface="+mj-lt"/>
                <a:ea typeface="+mj-ea"/>
                <a:cs typeface="AlHurraTxtreg" pitchFamily="2" charset="-78"/>
              </a:rPr>
              <a:t>F</a:t>
            </a:r>
            <a:r>
              <a:rPr lang="en-US" dirty="0">
                <a:solidFill>
                  <a:srgbClr val="0070C0"/>
                </a:solidFill>
                <a:latin typeface="+mj-lt"/>
                <a:ea typeface="+mj-ea"/>
                <a:cs typeface="AlHurraTxtreg" pitchFamily="2" charset="-78"/>
              </a:rPr>
              <a:t>orms</a:t>
            </a:r>
            <a:endParaRPr lang="ar-SA" dirty="0">
              <a:solidFill>
                <a:srgbClr val="0070C0"/>
              </a:solidFill>
              <a:latin typeface="+mj-lt"/>
              <a:ea typeface="+mj-ea"/>
              <a:cs typeface="AlHurraTxtreg" pitchFamily="2" charset="-78"/>
            </a:endParaRPr>
          </a:p>
          <a:p>
            <a:r>
              <a:rPr lang="ar-SA" b="1" dirty="0">
                <a:solidFill>
                  <a:srgbClr val="FF0000"/>
                </a:solidFill>
                <a:latin typeface="+mj-lt"/>
                <a:ea typeface="+mj-ea"/>
                <a:cs typeface="AlHurraTxtreg" pitchFamily="2" charset="-78"/>
              </a:rPr>
              <a:t>ت </a:t>
            </a:r>
            <a:r>
              <a:rPr lang="en-US" b="1" dirty="0">
                <a:solidFill>
                  <a:srgbClr val="FF0000"/>
                </a:solidFill>
                <a:latin typeface="+mj-lt"/>
                <a:ea typeface="+mj-ea"/>
                <a:cs typeface="AlHurraTxtreg" pitchFamily="2" charset="-78"/>
              </a:rPr>
              <a:t>I</a:t>
            </a:r>
            <a:r>
              <a:rPr lang="ar-SA" dirty="0">
                <a:solidFill>
                  <a:srgbClr val="FF0000"/>
                </a:solidFill>
                <a:latin typeface="+mj-lt"/>
                <a:ea typeface="+mj-ea"/>
                <a:cs typeface="AlHurraTxtreg" pitchFamily="2" charset="-78"/>
              </a:rPr>
              <a:t> </a:t>
            </a:r>
            <a:r>
              <a:rPr lang="ar-SA" dirty="0">
                <a:solidFill>
                  <a:srgbClr val="0070C0"/>
                </a:solidFill>
                <a:latin typeface="+mj-lt"/>
                <a:ea typeface="+mj-ea"/>
                <a:cs typeface="AlHurraTxtreg" pitchFamily="2" charset="-78"/>
              </a:rPr>
              <a:t>           </a:t>
            </a:r>
            <a:r>
              <a:rPr lang="ar-SA" dirty="0">
                <a:solidFill>
                  <a:srgbClr val="FF0000"/>
                </a:solidFill>
                <a:latin typeface="+mj-lt"/>
                <a:ea typeface="+mj-ea"/>
                <a:cs typeface="AlHurraTxtreg" pitchFamily="2" charset="-78"/>
              </a:rPr>
              <a:t>ت</a:t>
            </a:r>
            <a:r>
              <a:rPr lang="ar-SA" dirty="0">
                <a:solidFill>
                  <a:srgbClr val="0070C0"/>
                </a:solidFill>
                <a:latin typeface="+mj-lt"/>
                <a:ea typeface="+mj-ea"/>
                <a:cs typeface="AlHurraTxtreg" pitchFamily="2" charset="-78"/>
              </a:rPr>
              <a:t>عليمات               </a:t>
            </a:r>
            <a:r>
              <a:rPr lang="en-US" dirty="0">
                <a:solidFill>
                  <a:srgbClr val="FF0000"/>
                </a:solidFill>
                <a:latin typeface="+mj-lt"/>
                <a:ea typeface="+mj-ea"/>
                <a:cs typeface="AlHurraTxtreg" pitchFamily="2" charset="-78"/>
              </a:rPr>
              <a:t>I</a:t>
            </a:r>
            <a:r>
              <a:rPr lang="en-US" dirty="0">
                <a:solidFill>
                  <a:srgbClr val="0070C0"/>
                </a:solidFill>
                <a:latin typeface="+mj-lt"/>
                <a:ea typeface="+mj-ea"/>
                <a:cs typeface="AlHurraTxtreg" pitchFamily="2" charset="-78"/>
              </a:rPr>
              <a:t>nstructions</a:t>
            </a:r>
            <a:endParaRPr lang="ar-SA" dirty="0">
              <a:solidFill>
                <a:srgbClr val="0070C0"/>
              </a:solidFill>
              <a:latin typeface="+mj-lt"/>
              <a:ea typeface="+mj-ea"/>
              <a:cs typeface="AlHurraTxtreg" pitchFamily="2" charset="-78"/>
            </a:endParaRPr>
          </a:p>
          <a:p>
            <a:endParaRPr lang="ar-SA" sz="800" dirty="0">
              <a:solidFill>
                <a:srgbClr val="0070C0"/>
              </a:solidFill>
              <a:latin typeface="+mj-lt"/>
              <a:ea typeface="+mj-ea"/>
              <a:cs typeface="AlHurraTxtreg" pitchFamily="2" charset="-78"/>
            </a:endParaRPr>
          </a:p>
          <a:p>
            <a:r>
              <a:rPr lang="ar-SA" dirty="0">
                <a:solidFill>
                  <a:srgbClr val="FF0000"/>
                </a:solidFill>
                <a:latin typeface="+mj-lt"/>
                <a:ea typeface="+mj-ea"/>
                <a:cs typeface="AlHurraTxtreg" pitchFamily="2" charset="-78"/>
              </a:rPr>
              <a:t>الوثائق الأخرى: </a:t>
            </a:r>
          </a:p>
          <a:p>
            <a:r>
              <a:rPr lang="ar-SA" dirty="0">
                <a:solidFill>
                  <a:srgbClr val="0070C0"/>
                </a:solidFill>
                <a:latin typeface="+mj-lt"/>
                <a:ea typeface="+mj-ea"/>
                <a:cs typeface="AlHurraTxtreg" pitchFamily="2" charset="-78"/>
              </a:rPr>
              <a:t>أول حرف من كل كلمة من اسم الوثيقة</a:t>
            </a:r>
          </a:p>
        </p:txBody>
      </p:sp>
      <p:sp>
        <p:nvSpPr>
          <p:cNvPr id="30" name="شكل بيضاوي 29"/>
          <p:cNvSpPr/>
          <p:nvPr/>
        </p:nvSpPr>
        <p:spPr>
          <a:xfrm>
            <a:off x="2411760" y="2159585"/>
            <a:ext cx="1031194" cy="1107996"/>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31" name="رابط كسهم مستقيم 30"/>
          <p:cNvCxnSpPr>
            <a:stCxn id="19" idx="0"/>
            <a:endCxn id="30" idx="5"/>
          </p:cNvCxnSpPr>
          <p:nvPr/>
        </p:nvCxnSpPr>
        <p:spPr>
          <a:xfrm flipH="1" flipV="1">
            <a:off x="3291939" y="3105319"/>
            <a:ext cx="3031541" cy="102044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37" name="مربع نص 36"/>
          <p:cNvSpPr txBox="1"/>
          <p:nvPr/>
        </p:nvSpPr>
        <p:spPr>
          <a:xfrm>
            <a:off x="3715753" y="4140369"/>
            <a:ext cx="1720343" cy="523220"/>
          </a:xfrm>
          <a:prstGeom prst="rect">
            <a:avLst/>
          </a:prstGeom>
        </p:spPr>
        <p:style>
          <a:lnRef idx="2">
            <a:schemeClr val="dk1"/>
          </a:lnRef>
          <a:fillRef idx="1">
            <a:schemeClr val="lt1"/>
          </a:fillRef>
          <a:effectRef idx="0">
            <a:schemeClr val="dk1"/>
          </a:effectRef>
          <a:fontRef idx="minor">
            <a:schemeClr val="dk1"/>
          </a:fontRef>
        </p:style>
        <p:txBody>
          <a:bodyPr wrap="none" rtlCol="1">
            <a:spAutoFit/>
          </a:bodyPr>
          <a:lstStyle/>
          <a:p>
            <a:r>
              <a:rPr lang="ar-SA" sz="2800" dirty="0">
                <a:solidFill>
                  <a:srgbClr val="0070C0"/>
                </a:solidFill>
                <a:latin typeface="+mj-lt"/>
                <a:ea typeface="+mj-ea"/>
                <a:cs typeface="AlHurraTxtreg" pitchFamily="2" charset="-78"/>
              </a:rPr>
              <a:t>اسم المنشأة</a:t>
            </a:r>
          </a:p>
        </p:txBody>
      </p:sp>
      <p:sp>
        <p:nvSpPr>
          <p:cNvPr id="45" name="شكل بيضاوي 44"/>
          <p:cNvSpPr/>
          <p:nvPr/>
        </p:nvSpPr>
        <p:spPr>
          <a:xfrm>
            <a:off x="4598895" y="2135379"/>
            <a:ext cx="1284397" cy="1107996"/>
          </a:xfrm>
          <a:prstGeom prst="ellipse">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6" name="شكل بيضاوي 45"/>
          <p:cNvSpPr/>
          <p:nvPr/>
        </p:nvSpPr>
        <p:spPr>
          <a:xfrm>
            <a:off x="273946" y="2130007"/>
            <a:ext cx="1284397" cy="1107996"/>
          </a:xfrm>
          <a:prstGeom prst="ellipse">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47" name="شكل بيضاوي 46"/>
          <p:cNvSpPr/>
          <p:nvPr/>
        </p:nvSpPr>
        <p:spPr>
          <a:xfrm>
            <a:off x="4602541" y="5351042"/>
            <a:ext cx="1284397" cy="1107996"/>
          </a:xfrm>
          <a:prstGeom prst="ellipse">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cxnSp>
        <p:nvCxnSpPr>
          <p:cNvPr id="48" name="رابط كسهم مستقيم 47"/>
          <p:cNvCxnSpPr>
            <a:stCxn id="37" idx="2"/>
            <a:endCxn id="47" idx="0"/>
          </p:cNvCxnSpPr>
          <p:nvPr/>
        </p:nvCxnSpPr>
        <p:spPr>
          <a:xfrm>
            <a:off x="4575925" y="4663589"/>
            <a:ext cx="668815" cy="68745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رابط كسهم مستقيم 48"/>
          <p:cNvCxnSpPr>
            <a:stCxn id="37" idx="1"/>
            <a:endCxn id="46" idx="5"/>
          </p:cNvCxnSpPr>
          <p:nvPr/>
        </p:nvCxnSpPr>
        <p:spPr>
          <a:xfrm flipH="1" flipV="1">
            <a:off x="1370247" y="3075741"/>
            <a:ext cx="2345506" cy="13262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رابط كسهم مستقيم 49"/>
          <p:cNvCxnSpPr>
            <a:stCxn id="37" idx="0"/>
            <a:endCxn id="45" idx="4"/>
          </p:cNvCxnSpPr>
          <p:nvPr/>
        </p:nvCxnSpPr>
        <p:spPr>
          <a:xfrm flipV="1">
            <a:off x="4575925" y="3243375"/>
            <a:ext cx="665169" cy="8969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مستطيل 17"/>
          <p:cNvSpPr/>
          <p:nvPr/>
        </p:nvSpPr>
        <p:spPr>
          <a:xfrm>
            <a:off x="5940152" y="2348880"/>
            <a:ext cx="485800"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1668729" y="2348880"/>
            <a:ext cx="485800"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مستطيل 35"/>
          <p:cNvSpPr/>
          <p:nvPr/>
        </p:nvSpPr>
        <p:spPr>
          <a:xfrm>
            <a:off x="5965881" y="5581004"/>
            <a:ext cx="485800"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24" name="رابط كسهم مستقيم 23"/>
          <p:cNvCxnSpPr>
            <a:stCxn id="35" idx="2"/>
            <a:endCxn id="29" idx="0"/>
          </p:cNvCxnSpPr>
          <p:nvPr/>
        </p:nvCxnSpPr>
        <p:spPr>
          <a:xfrm>
            <a:off x="1911629" y="2996952"/>
            <a:ext cx="0" cy="100811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8" name="رابط بشكل مرفق 27"/>
          <p:cNvCxnSpPr>
            <a:stCxn id="18" idx="2"/>
            <a:endCxn id="29" idx="0"/>
          </p:cNvCxnSpPr>
          <p:nvPr/>
        </p:nvCxnSpPr>
        <p:spPr>
          <a:xfrm rot="5400000">
            <a:off x="3543285" y="1365297"/>
            <a:ext cx="1008112" cy="4271423"/>
          </a:xfrm>
          <a:prstGeom prst="bentConnector3">
            <a:avLst>
              <a:gd name="adj1" fmla="val 50000"/>
            </a:avLst>
          </a:prstGeom>
          <a:ln>
            <a:tailEnd type="arrow"/>
          </a:ln>
        </p:spPr>
        <p:style>
          <a:lnRef idx="2">
            <a:schemeClr val="accent6"/>
          </a:lnRef>
          <a:fillRef idx="0">
            <a:schemeClr val="accent6"/>
          </a:fillRef>
          <a:effectRef idx="1">
            <a:schemeClr val="accent6"/>
          </a:effectRef>
          <a:fontRef idx="minor">
            <a:schemeClr val="tx1"/>
          </a:fontRef>
        </p:style>
      </p:cxnSp>
      <p:cxnSp>
        <p:nvCxnSpPr>
          <p:cNvPr id="43" name="رابط بشكل مرفق 42"/>
          <p:cNvCxnSpPr>
            <a:stCxn id="36" idx="2"/>
            <a:endCxn id="29" idx="3"/>
          </p:cNvCxnSpPr>
          <p:nvPr/>
        </p:nvCxnSpPr>
        <p:spPr>
          <a:xfrm rot="5400000" flipH="1">
            <a:off x="4492744" y="4513040"/>
            <a:ext cx="939045" cy="2493028"/>
          </a:xfrm>
          <a:prstGeom prst="bentConnector4">
            <a:avLst>
              <a:gd name="adj1" fmla="val -40573"/>
              <a:gd name="adj2" fmla="val 78965"/>
            </a:avLst>
          </a:prstGeom>
          <a:ln>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196936970"/>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indefinite" fill="hold" grpId="0" nodeType="clickEffect">
                                  <p:stCondLst>
                                    <p:cond delay="0"/>
                                  </p:stCondLst>
                                  <p:endCondLst>
                                    <p:cond evt="onNext" delay="0">
                                      <p:tgtEl>
                                        <p:sldTgt/>
                                      </p:tgtEl>
                                    </p:cond>
                                  </p:endCondLst>
                                  <p:childTnLst>
                                    <p:anim calcmode="discrete" valueType="str">
                                      <p:cBhvr>
                                        <p:cTn id="6" dur="1000" fill="hold"/>
                                        <p:tgtEl>
                                          <p:spTgt spid="46"/>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grpId="0" nodeType="withEffect">
                                  <p:stCondLst>
                                    <p:cond delay="0"/>
                                  </p:stCondLst>
                                  <p:endCondLst>
                                    <p:cond evt="onNext" delay="0">
                                      <p:tgtEl>
                                        <p:sldTgt/>
                                      </p:tgtEl>
                                    </p:cond>
                                  </p:endCondLst>
                                  <p:childTnLst>
                                    <p:anim calcmode="discrete" valueType="str">
                                      <p:cBhvr>
                                        <p:cTn id="8" dur="1000" fill="hold"/>
                                        <p:tgtEl>
                                          <p:spTgt spid="47"/>
                                        </p:tgtEl>
                                        <p:attrNameLst>
                                          <p:attrName>style.visibility</p:attrName>
                                        </p:attrNameLst>
                                      </p:cBhvr>
                                      <p:tavLst>
                                        <p:tav tm="0">
                                          <p:val>
                                            <p:strVal val="hidden"/>
                                          </p:val>
                                        </p:tav>
                                        <p:tav tm="50000">
                                          <p:val>
                                            <p:strVal val="visible"/>
                                          </p:val>
                                        </p:tav>
                                      </p:tavLst>
                                    </p:anim>
                                  </p:childTnLst>
                                </p:cTn>
                              </p:par>
                              <p:par>
                                <p:cTn id="9" presetID="35" presetClass="emph" presetSubtype="0" repeatCount="indefinite" fill="hold" grpId="0" nodeType="withEffect">
                                  <p:stCondLst>
                                    <p:cond delay="0"/>
                                  </p:stCondLst>
                                  <p:endCondLst>
                                    <p:cond evt="onNext" delay="0">
                                      <p:tgtEl>
                                        <p:sldTgt/>
                                      </p:tgtEl>
                                    </p:cond>
                                  </p:endCondLst>
                                  <p:childTnLst>
                                    <p:anim calcmode="discrete" valueType="str">
                                      <p:cBhvr>
                                        <p:cTn id="10" dur="1000" fill="hold"/>
                                        <p:tgtEl>
                                          <p:spTgt spid="45"/>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indefinite" fill="hold" grpId="0" nodeType="clickEffect">
                                  <p:stCondLst>
                                    <p:cond delay="0"/>
                                  </p:stCondLst>
                                  <p:endCondLst>
                                    <p:cond evt="onNext" delay="0">
                                      <p:tgtEl>
                                        <p:sldTgt/>
                                      </p:tgtEl>
                                    </p:cond>
                                  </p:endCondLst>
                                  <p:childTnLst>
                                    <p:anim calcmode="discrete" valueType="str">
                                      <p:cBhvr>
                                        <p:cTn id="14" dur="1000" fill="hold"/>
                                        <p:tgtEl>
                                          <p:spTgt spid="35"/>
                                        </p:tgtEl>
                                        <p:attrNameLst>
                                          <p:attrName>style.visibility</p:attrName>
                                        </p:attrNameLst>
                                      </p:cBhvr>
                                      <p:tavLst>
                                        <p:tav tm="0">
                                          <p:val>
                                            <p:strVal val="hidden"/>
                                          </p:val>
                                        </p:tav>
                                        <p:tav tm="50000">
                                          <p:val>
                                            <p:strVal val="visible"/>
                                          </p:val>
                                        </p:tav>
                                      </p:tavLst>
                                    </p:anim>
                                  </p:childTnLst>
                                </p:cTn>
                              </p:par>
                              <p:par>
                                <p:cTn id="15" presetID="35" presetClass="emph" presetSubtype="0" repeatCount="indefinite" fill="hold" grpId="0" nodeType="withEffect">
                                  <p:stCondLst>
                                    <p:cond delay="0"/>
                                  </p:stCondLst>
                                  <p:endCondLst>
                                    <p:cond evt="onNext" delay="0">
                                      <p:tgtEl>
                                        <p:sldTgt/>
                                      </p:tgtEl>
                                    </p:cond>
                                  </p:endCondLst>
                                  <p:childTnLst>
                                    <p:anim calcmode="discrete" valueType="str">
                                      <p:cBhvr>
                                        <p:cTn id="16" dur="1000" fill="hold"/>
                                        <p:tgtEl>
                                          <p:spTgt spid="18"/>
                                        </p:tgtEl>
                                        <p:attrNameLst>
                                          <p:attrName>style.visibility</p:attrName>
                                        </p:attrNameLst>
                                      </p:cBhvr>
                                      <p:tavLst>
                                        <p:tav tm="0">
                                          <p:val>
                                            <p:strVal val="hidden"/>
                                          </p:val>
                                        </p:tav>
                                        <p:tav tm="50000">
                                          <p:val>
                                            <p:strVal val="visible"/>
                                          </p:val>
                                        </p:tav>
                                      </p:tavLst>
                                    </p:anim>
                                  </p:childTnLst>
                                </p:cTn>
                              </p:par>
                              <p:par>
                                <p:cTn id="17" presetID="35" presetClass="emph" presetSubtype="0" repeatCount="indefinite" fill="hold" grpId="0" nodeType="withEffect">
                                  <p:stCondLst>
                                    <p:cond delay="0"/>
                                  </p:stCondLst>
                                  <p:endCondLst>
                                    <p:cond evt="onNext" delay="0">
                                      <p:tgtEl>
                                        <p:sldTgt/>
                                      </p:tgtEl>
                                    </p:cond>
                                  </p:endCondLst>
                                  <p:childTnLst>
                                    <p:anim calcmode="discrete" valueType="str">
                                      <p:cBhvr>
                                        <p:cTn id="18" dur="1000" fill="hold"/>
                                        <p:tgtEl>
                                          <p:spTgt spid="36"/>
                                        </p:tgtEl>
                                        <p:attrNameLst>
                                          <p:attrName>style.visibility</p:attrName>
                                        </p:attrNameLst>
                                      </p:cBhvr>
                                      <p:tavLst>
                                        <p:tav tm="0">
                                          <p:val>
                                            <p:strVal val="hidden"/>
                                          </p:val>
                                        </p:tav>
                                        <p:tav tm="50000">
                                          <p:val>
                                            <p:strVal val="visible"/>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mph" presetSubtype="0" repeatCount="indefinite" fill="hold" grpId="0" nodeType="clickEffect">
                                  <p:stCondLst>
                                    <p:cond delay="0"/>
                                  </p:stCondLst>
                                  <p:endCondLst>
                                    <p:cond evt="onNext" delay="0">
                                      <p:tgtEl>
                                        <p:sldTgt/>
                                      </p:tgtEl>
                                    </p:cond>
                                  </p:endCondLst>
                                  <p:childTnLst>
                                    <p:anim calcmode="discrete" valueType="str">
                                      <p:cBhvr>
                                        <p:cTn id="22" dur="1000" fill="hold"/>
                                        <p:tgtEl>
                                          <p:spTgt spid="20"/>
                                        </p:tgtEl>
                                        <p:attrNameLst>
                                          <p:attrName>style.visibility</p:attrName>
                                        </p:attrNameLst>
                                      </p:cBhvr>
                                      <p:tavLst>
                                        <p:tav tm="0">
                                          <p:val>
                                            <p:strVal val="hidden"/>
                                          </p:val>
                                        </p:tav>
                                        <p:tav tm="50000">
                                          <p:val>
                                            <p:strVal val="visible"/>
                                          </p:val>
                                        </p:tav>
                                      </p:tavLst>
                                    </p:anim>
                                  </p:childTnLst>
                                </p:cTn>
                              </p:par>
                              <p:par>
                                <p:cTn id="23" presetID="35" presetClass="emph" presetSubtype="0" repeatCount="indefinite" fill="hold" grpId="0" nodeType="withEffect">
                                  <p:stCondLst>
                                    <p:cond delay="0"/>
                                  </p:stCondLst>
                                  <p:endCondLst>
                                    <p:cond evt="onNext" delay="0">
                                      <p:tgtEl>
                                        <p:sldTgt/>
                                      </p:tgtEl>
                                    </p:cond>
                                  </p:endCondLst>
                                  <p:childTnLst>
                                    <p:anim calcmode="discrete" valueType="str">
                                      <p:cBhvr>
                                        <p:cTn id="24" dur="1000" fill="hold"/>
                                        <p:tgtEl>
                                          <p:spTgt spid="21"/>
                                        </p:tgtEl>
                                        <p:attrNameLst>
                                          <p:attrName>style.visibility</p:attrName>
                                        </p:attrNameLst>
                                      </p:cBhvr>
                                      <p:tavLst>
                                        <p:tav tm="0">
                                          <p:val>
                                            <p:strVal val="hidden"/>
                                          </p:val>
                                        </p:tav>
                                        <p:tav tm="50000">
                                          <p:val>
                                            <p:strVal val="visible"/>
                                          </p:val>
                                        </p:tav>
                                      </p:tavLst>
                                    </p:anim>
                                  </p:childTnLst>
                                </p:cTn>
                              </p:par>
                              <p:par>
                                <p:cTn id="25" presetID="35" presetClass="emph" presetSubtype="0" repeatCount="indefinite" fill="hold" grpId="0" nodeType="withEffect">
                                  <p:stCondLst>
                                    <p:cond delay="0"/>
                                  </p:stCondLst>
                                  <p:endCondLst>
                                    <p:cond evt="onNext" delay="0">
                                      <p:tgtEl>
                                        <p:sldTgt/>
                                      </p:tgtEl>
                                    </p:cond>
                                  </p:endCondLst>
                                  <p:childTnLst>
                                    <p:anim calcmode="discrete" valueType="str">
                                      <p:cBhvr>
                                        <p:cTn id="26" dur="1000" fill="hold"/>
                                        <p:tgtEl>
                                          <p:spTgt spid="30"/>
                                        </p:tgtEl>
                                        <p:attrNameLst>
                                          <p:attrName>style.visibility</p:attrName>
                                        </p:attrNameLst>
                                      </p:cBhvr>
                                      <p:tavLst>
                                        <p:tav tm="0">
                                          <p:val>
                                            <p:strVal val="hidden"/>
                                          </p:val>
                                        </p:tav>
                                        <p:tav tm="50000">
                                          <p:val>
                                            <p:strVal val="visible"/>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mph" presetSubtype="0" repeatCount="indefinite" fill="hold" grpId="1" nodeType="clickEffect">
                                  <p:stCondLst>
                                    <p:cond delay="0"/>
                                  </p:stCondLst>
                                  <p:endCondLst>
                                    <p:cond evt="onNext" delay="0">
                                      <p:tgtEl>
                                        <p:sldTgt/>
                                      </p:tgtEl>
                                    </p:cond>
                                  </p:endCondLst>
                                  <p:childTnLst>
                                    <p:anim calcmode="discrete" valueType="str">
                                      <p:cBhvr>
                                        <p:cTn id="30" dur="1000" fill="hold"/>
                                        <p:tgtEl>
                                          <p:spTgt spid="30"/>
                                        </p:tgtEl>
                                        <p:attrNameLst>
                                          <p:attrName>style.visibility</p:attrName>
                                        </p:attrNameLst>
                                      </p:cBhvr>
                                      <p:tavLst>
                                        <p:tav tm="0">
                                          <p:val>
                                            <p:strVal val="hidden"/>
                                          </p:val>
                                        </p:tav>
                                        <p:tav tm="50000">
                                          <p:val>
                                            <p:strVal val="visible"/>
                                          </p:val>
                                        </p:tav>
                                      </p:tavLst>
                                    </p:anim>
                                  </p:childTnLst>
                                </p:cTn>
                              </p:par>
                              <p:par>
                                <p:cTn id="31" presetID="35" presetClass="emph" presetSubtype="0" repeatCount="indefinite" fill="hold" grpId="0" nodeType="withEffect">
                                  <p:stCondLst>
                                    <p:cond delay="0"/>
                                  </p:stCondLst>
                                  <p:endCondLst>
                                    <p:cond evt="onNext" delay="0">
                                      <p:tgtEl>
                                        <p:sldTgt/>
                                      </p:tgtEl>
                                    </p:cond>
                                  </p:endCondLst>
                                  <p:childTnLst>
                                    <p:anim calcmode="discrete" valueType="str">
                                      <p:cBhvr>
                                        <p:cTn id="32" dur="1000" fill="hold"/>
                                        <p:tgtEl>
                                          <p:spTgt spid="12"/>
                                        </p:tgtEl>
                                        <p:attrNameLst>
                                          <p:attrName>style.visibility</p:attrName>
                                        </p:attrNameLst>
                                      </p:cBhvr>
                                      <p:tavLst>
                                        <p:tav tm="0">
                                          <p:val>
                                            <p:strVal val="hidden"/>
                                          </p:val>
                                        </p:tav>
                                        <p:tav tm="50000">
                                          <p:val>
                                            <p:strVal val="visible"/>
                                          </p:val>
                                        </p:tav>
                                      </p:tavLst>
                                    </p:anim>
                                  </p:childTnLst>
                                </p:cTn>
                              </p:par>
                              <p:par>
                                <p:cTn id="33" presetID="35" presetClass="emph" presetSubtype="0" repeatCount="indefinite" fill="hold" grpId="0" nodeType="withEffect">
                                  <p:stCondLst>
                                    <p:cond delay="0"/>
                                  </p:stCondLst>
                                  <p:endCondLst>
                                    <p:cond evt="onNext" delay="0">
                                      <p:tgtEl>
                                        <p:sldTgt/>
                                      </p:tgtEl>
                                    </p:cond>
                                  </p:endCondLst>
                                  <p:childTnLst>
                                    <p:anim calcmode="discrete" valueType="str">
                                      <p:cBhvr>
                                        <p:cTn id="34" dur="10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0" grpId="0" animBg="1"/>
      <p:bldP spid="21" grpId="0" animBg="1"/>
      <p:bldP spid="30" grpId="0" animBg="1"/>
      <p:bldP spid="30" grpId="1" animBg="1"/>
      <p:bldP spid="45" grpId="0" animBg="1"/>
      <p:bldP spid="46" grpId="0" animBg="1"/>
      <p:bldP spid="47" grpId="0" animBg="1"/>
      <p:bldP spid="18" grpId="0" animBg="1"/>
      <p:bldP spid="35" grpId="0" animBg="1"/>
      <p:bldP spid="3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مراحل بناء نظام إدارة الجودة</a:t>
            </a:r>
          </a:p>
        </p:txBody>
      </p:sp>
      <p:sp>
        <p:nvSpPr>
          <p:cNvPr id="6" name="عنوان 1"/>
          <p:cNvSpPr txBox="1">
            <a:spLocks/>
          </p:cNvSpPr>
          <p:nvPr/>
        </p:nvSpPr>
        <p:spPr>
          <a:xfrm>
            <a:off x="431540" y="1628800"/>
            <a:ext cx="8280919" cy="489654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spcBef>
                <a:spcPts val="400"/>
              </a:spcBef>
              <a:spcAft>
                <a:spcPts val="400"/>
              </a:spcAft>
            </a:pPr>
            <a:r>
              <a:rPr lang="ar-SA" sz="3200" dirty="0">
                <a:solidFill>
                  <a:srgbClr val="FF0000"/>
                </a:solidFill>
                <a:cs typeface="AlHurraTxtreg" pitchFamily="2" charset="-78"/>
              </a:rPr>
              <a:t>ماذا الذي عليك عمله في كل مرحلة؟</a:t>
            </a:r>
          </a:p>
          <a:p>
            <a:pPr marL="719138" indent="-342900" algn="r">
              <a:spcBef>
                <a:spcPts val="400"/>
              </a:spcBef>
              <a:spcAft>
                <a:spcPts val="400"/>
              </a:spcAft>
              <a:buFont typeface="Wingdings" pitchFamily="2" charset="2"/>
              <a:buChar char="§"/>
            </a:pPr>
            <a:r>
              <a:rPr lang="ar-SA" sz="2400" dirty="0">
                <a:solidFill>
                  <a:srgbClr val="0070C0"/>
                </a:solidFill>
                <a:cs typeface="AlHurraTxtreg" pitchFamily="2" charset="-78"/>
              </a:rPr>
              <a:t>يخصص لكل مرحلة من مراحل بناء النظام ملفا خاصا (</a:t>
            </a:r>
            <a:r>
              <a:rPr lang="en-US" sz="2400" dirty="0">
                <a:solidFill>
                  <a:srgbClr val="0070C0"/>
                </a:solidFill>
                <a:cs typeface="AlHurraTxtreg" pitchFamily="2" charset="-78"/>
              </a:rPr>
              <a:t>Folder</a:t>
            </a:r>
            <a:r>
              <a:rPr lang="ar-SA" sz="2400" dirty="0">
                <a:solidFill>
                  <a:srgbClr val="0070C0"/>
                </a:solidFill>
                <a:cs typeface="AlHurraTxtreg" pitchFamily="2" charset="-78"/>
              </a:rPr>
              <a:t>)</a:t>
            </a:r>
          </a:p>
          <a:p>
            <a:pPr marL="719138" indent="-342900" algn="r">
              <a:spcBef>
                <a:spcPts val="400"/>
              </a:spcBef>
              <a:spcAft>
                <a:spcPts val="400"/>
              </a:spcAft>
              <a:buFont typeface="Wingdings" pitchFamily="2" charset="2"/>
              <a:buChar char="§"/>
            </a:pPr>
            <a:r>
              <a:rPr lang="ar-SA" sz="2400" dirty="0">
                <a:solidFill>
                  <a:srgbClr val="0070C0"/>
                </a:solidFill>
                <a:cs typeface="AlHurraTxtreg" pitchFamily="2" charset="-78"/>
              </a:rPr>
              <a:t>يختتم تقرير كل مرحلة بخطة للمرحلة القادمة</a:t>
            </a:r>
          </a:p>
          <a:p>
            <a:pPr marL="719138" indent="-342900" algn="r">
              <a:spcBef>
                <a:spcPts val="400"/>
              </a:spcBef>
              <a:spcAft>
                <a:spcPts val="400"/>
              </a:spcAft>
              <a:buFont typeface="Wingdings" pitchFamily="2" charset="2"/>
              <a:buChar char="§"/>
            </a:pPr>
            <a:r>
              <a:rPr lang="ar-SA" sz="2400" dirty="0">
                <a:solidFill>
                  <a:srgbClr val="0070C0"/>
                </a:solidFill>
                <a:cs typeface="AlHurraTxtreg" pitchFamily="2" charset="-78"/>
              </a:rPr>
              <a:t>يتم توجيه عبارات الشكر والتقدير للمشاركين بعمل كل مرحلة</a:t>
            </a:r>
          </a:p>
        </p:txBody>
      </p:sp>
    </p:spTree>
    <p:extLst>
      <p:ext uri="{BB962C8B-B14F-4D97-AF65-F5344CB8AC3E}">
        <p14:creationId xmlns:p14="http://schemas.microsoft.com/office/powerpoint/2010/main" val="2202213645"/>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fontScale="92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قراءة وتطبيق بنود نظام إدارة الجودة</a:t>
            </a:r>
          </a:p>
        </p:txBody>
      </p:sp>
      <p:sp>
        <p:nvSpPr>
          <p:cNvPr id="6" name="عنوان 1"/>
          <p:cNvSpPr txBox="1">
            <a:spLocks/>
          </p:cNvSpPr>
          <p:nvPr/>
        </p:nvSpPr>
        <p:spPr>
          <a:xfrm>
            <a:off x="845586" y="1650473"/>
            <a:ext cx="7452827" cy="489654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spcBef>
                <a:spcPts val="400"/>
              </a:spcBef>
              <a:spcAft>
                <a:spcPts val="400"/>
              </a:spcAft>
            </a:pPr>
            <a:r>
              <a:rPr lang="ar-SA" sz="3200" dirty="0">
                <a:solidFill>
                  <a:srgbClr val="FF0000"/>
                </a:solidFill>
                <a:cs typeface="AlHurraTxtreg" pitchFamily="2" charset="-78"/>
              </a:rPr>
              <a:t>عند قراءة البند وتطبيقه على المنظمة لا بد من:</a:t>
            </a:r>
          </a:p>
          <a:p>
            <a:pPr marL="719138" indent="-342900" algn="r">
              <a:spcBef>
                <a:spcPts val="400"/>
              </a:spcBef>
              <a:spcAft>
                <a:spcPts val="400"/>
              </a:spcAft>
              <a:buFont typeface="Wingdings" pitchFamily="2" charset="2"/>
              <a:buChar char="§"/>
            </a:pPr>
            <a:r>
              <a:rPr lang="ar-SA" sz="2400" dirty="0">
                <a:solidFill>
                  <a:srgbClr val="0070C0"/>
                </a:solidFill>
                <a:cs typeface="AlHurraTxtreg" pitchFamily="2" charset="-78"/>
              </a:rPr>
              <a:t>قراءة البند بعناية</a:t>
            </a:r>
          </a:p>
          <a:p>
            <a:pPr marL="719138" indent="-342900" algn="r">
              <a:spcBef>
                <a:spcPts val="400"/>
              </a:spcBef>
              <a:spcAft>
                <a:spcPts val="400"/>
              </a:spcAft>
              <a:buFont typeface="Wingdings" pitchFamily="2" charset="2"/>
              <a:buChar char="§"/>
            </a:pPr>
            <a:r>
              <a:rPr lang="ar-SA" sz="2400" dirty="0">
                <a:solidFill>
                  <a:srgbClr val="0070C0"/>
                </a:solidFill>
                <a:cs typeface="AlHurraTxtreg" pitchFamily="2" charset="-78"/>
              </a:rPr>
              <a:t>فهم موضوع البند</a:t>
            </a:r>
          </a:p>
          <a:p>
            <a:pPr marL="719138" indent="-342900" algn="r">
              <a:spcBef>
                <a:spcPts val="400"/>
              </a:spcBef>
              <a:spcAft>
                <a:spcPts val="400"/>
              </a:spcAft>
              <a:buFont typeface="Wingdings" pitchFamily="2" charset="2"/>
              <a:buChar char="§"/>
            </a:pPr>
            <a:r>
              <a:rPr lang="ar-SA" sz="2400" dirty="0">
                <a:solidFill>
                  <a:srgbClr val="0070C0"/>
                </a:solidFill>
                <a:cs typeface="AlHurraTxtreg" pitchFamily="2" charset="-78"/>
              </a:rPr>
              <a:t>تحديد مكان البند في المنشأة.</a:t>
            </a:r>
          </a:p>
          <a:p>
            <a:pPr marL="719138" indent="-342900" algn="r">
              <a:spcBef>
                <a:spcPts val="400"/>
              </a:spcBef>
              <a:spcAft>
                <a:spcPts val="400"/>
              </a:spcAft>
              <a:buFont typeface="Wingdings" pitchFamily="2" charset="2"/>
              <a:buChar char="§"/>
            </a:pPr>
            <a:r>
              <a:rPr lang="ar-SA" sz="2400" dirty="0">
                <a:solidFill>
                  <a:srgbClr val="0070C0"/>
                </a:solidFill>
                <a:cs typeface="AlHurraTxtreg" pitchFamily="2" charset="-78"/>
              </a:rPr>
              <a:t>كيفية تطبيق هذا البند على المنشأة</a:t>
            </a:r>
          </a:p>
          <a:p>
            <a:pPr marL="719138" indent="-342900" algn="r">
              <a:spcBef>
                <a:spcPts val="400"/>
              </a:spcBef>
              <a:spcAft>
                <a:spcPts val="400"/>
              </a:spcAft>
              <a:buFont typeface="Wingdings" pitchFamily="2" charset="2"/>
              <a:buChar char="§"/>
            </a:pPr>
            <a:r>
              <a:rPr lang="ar-SA" sz="2400" dirty="0">
                <a:solidFill>
                  <a:srgbClr val="0070C0"/>
                </a:solidFill>
                <a:cs typeface="AlHurraTxtreg" pitchFamily="2" charset="-78"/>
              </a:rPr>
              <a:t>ما هي الوثيقة التي سيتم إنشاؤها لتطبيق البند</a:t>
            </a:r>
          </a:p>
        </p:txBody>
      </p:sp>
    </p:spTree>
    <p:extLst>
      <p:ext uri="{BB962C8B-B14F-4D97-AF65-F5344CB8AC3E}">
        <p14:creationId xmlns:p14="http://schemas.microsoft.com/office/powerpoint/2010/main" val="3383681836"/>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139952" y="-23609"/>
            <a:ext cx="5004048" cy="634082"/>
          </a:xfrm>
        </p:spPr>
        <p:txBody>
          <a:bodyPr>
            <a:normAutofit/>
          </a:bodyPr>
          <a:lstStyle/>
          <a:p>
            <a:r>
              <a:rPr lang="ar-SA" sz="2400" dirty="0">
                <a:solidFill>
                  <a:schemeClr val="bg1"/>
                </a:solidFill>
                <a:latin typeface="AbdoMaster-DemiBold" pitchFamily="50" charset="-78"/>
                <a:cs typeface="AbdoMaster-DemiBold" pitchFamily="50" charset="-78"/>
              </a:rPr>
              <a:t>نظام إدارة الجودة </a:t>
            </a:r>
            <a:r>
              <a:rPr lang="en-US" sz="2400" dirty="0">
                <a:solidFill>
                  <a:schemeClr val="bg1"/>
                </a:solidFill>
                <a:latin typeface="AbdoMaster-DemiBold" pitchFamily="50" charset="-78"/>
                <a:cs typeface="AbdoMaster-DemiBold" pitchFamily="50" charset="-78"/>
              </a:rPr>
              <a:t>ISO</a:t>
            </a:r>
            <a:r>
              <a:rPr lang="en-US" sz="2400" dirty="0">
                <a:solidFill>
                  <a:srgbClr val="FFC000"/>
                </a:solidFill>
                <a:latin typeface="AbdoMaster-DemiBold" pitchFamily="50" charset="-78"/>
                <a:cs typeface="AbdoMaster-DemiBold" pitchFamily="50" charset="-78"/>
              </a:rPr>
              <a:t>9001:2015</a:t>
            </a:r>
            <a:endParaRPr lang="ar-SA" sz="2400" dirty="0">
              <a:solidFill>
                <a:srgbClr val="FFC000"/>
              </a:solidFill>
              <a:latin typeface="AbdoMaster-DemiBold" pitchFamily="50" charset="-78"/>
              <a:cs typeface="AbdoMaster-DemiBold" pitchFamily="50" charset="-78"/>
            </a:endParaRPr>
          </a:p>
        </p:txBody>
      </p:sp>
      <p:sp>
        <p:nvSpPr>
          <p:cNvPr id="5" name="عنوان 1"/>
          <p:cNvSpPr txBox="1">
            <a:spLocks/>
          </p:cNvSpPr>
          <p:nvPr/>
        </p:nvSpPr>
        <p:spPr>
          <a:xfrm>
            <a:off x="3923928" y="692696"/>
            <a:ext cx="5004048" cy="63408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ar-SA" sz="2400" dirty="0">
                <a:solidFill>
                  <a:schemeClr val="tx2">
                    <a:lumMod val="20000"/>
                    <a:lumOff val="80000"/>
                  </a:schemeClr>
                </a:solidFill>
                <a:latin typeface="AbdoMaster-DemiBold" pitchFamily="50" charset="-78"/>
                <a:cs typeface="AbdoMaster-DemiBold" pitchFamily="50" charset="-78"/>
              </a:rPr>
              <a:t>انتقال إلى استبيان تحليل الفجوة</a:t>
            </a:r>
          </a:p>
        </p:txBody>
      </p:sp>
      <p:sp>
        <p:nvSpPr>
          <p:cNvPr id="6" name="عنوان 1"/>
          <p:cNvSpPr txBox="1">
            <a:spLocks/>
          </p:cNvSpPr>
          <p:nvPr/>
        </p:nvSpPr>
        <p:spPr>
          <a:xfrm>
            <a:off x="431540" y="1628800"/>
            <a:ext cx="8280919" cy="3995573"/>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spcBef>
                <a:spcPts val="400"/>
              </a:spcBef>
              <a:spcAft>
                <a:spcPts val="400"/>
              </a:spcAft>
            </a:pPr>
            <a:r>
              <a:rPr lang="ar-SA" sz="6000" b="1" dirty="0">
                <a:solidFill>
                  <a:srgbClr val="FF0000"/>
                </a:solidFill>
                <a:effectLst>
                  <a:outerShdw blurRad="38100" dist="38100" dir="2700000" algn="tl">
                    <a:srgbClr val="000000">
                      <a:alpha val="43137"/>
                    </a:srgbClr>
                  </a:outerShdw>
                </a:effectLst>
                <a:cs typeface="AlHurraTxtreg" pitchFamily="2" charset="-78"/>
              </a:rPr>
              <a:t>شكرا لكم </a:t>
            </a:r>
          </a:p>
          <a:p>
            <a:pPr>
              <a:spcBef>
                <a:spcPts val="400"/>
              </a:spcBef>
              <a:spcAft>
                <a:spcPts val="400"/>
              </a:spcAft>
            </a:pPr>
            <a:r>
              <a:rPr lang="ar-SA" sz="4000" dirty="0">
                <a:solidFill>
                  <a:srgbClr val="0070C0"/>
                </a:solidFill>
                <a:effectLst>
                  <a:outerShdw blurRad="38100" dist="38100" dir="2700000" algn="tl">
                    <a:srgbClr val="000000">
                      <a:alpha val="43137"/>
                    </a:srgbClr>
                  </a:outerShdw>
                </a:effectLst>
                <a:cs typeface="AlHurraTxtreg" pitchFamily="2" charset="-78"/>
              </a:rPr>
              <a:t>على الحضور والمشاركة</a:t>
            </a:r>
          </a:p>
          <a:p>
            <a:pPr>
              <a:spcBef>
                <a:spcPts val="400"/>
              </a:spcBef>
              <a:spcAft>
                <a:spcPts val="400"/>
              </a:spcAft>
            </a:pPr>
            <a:endParaRPr lang="ar-SA" sz="2400" dirty="0">
              <a:solidFill>
                <a:srgbClr val="0070C0"/>
              </a:solidFill>
              <a:effectLst>
                <a:outerShdw blurRad="38100" dist="38100" dir="2700000" algn="tl">
                  <a:srgbClr val="000000">
                    <a:alpha val="43137"/>
                  </a:srgbClr>
                </a:outerShdw>
              </a:effectLst>
              <a:cs typeface="AlHurraTxtreg" pitchFamily="2" charset="-78"/>
            </a:endParaRPr>
          </a:p>
          <a:p>
            <a:pPr>
              <a:spcBef>
                <a:spcPts val="400"/>
              </a:spcBef>
              <a:spcAft>
                <a:spcPts val="400"/>
              </a:spcAft>
            </a:pPr>
            <a:r>
              <a:rPr lang="ar-SA" sz="3200" dirty="0">
                <a:solidFill>
                  <a:srgbClr val="0070C0"/>
                </a:solidFill>
                <a:effectLst>
                  <a:outerShdw blurRad="38100" dist="38100" dir="2700000" algn="tl">
                    <a:srgbClr val="000000">
                      <a:alpha val="43137"/>
                    </a:srgbClr>
                  </a:outerShdw>
                </a:effectLst>
                <a:cs typeface="AlHurraTxtreg" pitchFamily="2" charset="-78"/>
              </a:rPr>
              <a:t>وننتقل مباشرة إلى تعبئة استبيان </a:t>
            </a:r>
          </a:p>
          <a:p>
            <a:pPr>
              <a:spcBef>
                <a:spcPts val="400"/>
              </a:spcBef>
              <a:spcAft>
                <a:spcPts val="400"/>
              </a:spcAft>
            </a:pPr>
            <a:r>
              <a:rPr lang="ar-SA" sz="3200" dirty="0">
                <a:solidFill>
                  <a:srgbClr val="0070C0"/>
                </a:solidFill>
                <a:effectLst>
                  <a:outerShdw blurRad="38100" dist="38100" dir="2700000" algn="tl">
                    <a:srgbClr val="000000">
                      <a:alpha val="43137"/>
                    </a:srgbClr>
                  </a:outerShdw>
                </a:effectLst>
                <a:cs typeface="AlHurraTxtreg" pitchFamily="2" charset="-78"/>
              </a:rPr>
              <a:t>تحليل الفجوة لنظام إدارة الجودة</a:t>
            </a:r>
          </a:p>
          <a:p>
            <a:pPr>
              <a:spcBef>
                <a:spcPts val="400"/>
              </a:spcBef>
              <a:spcAft>
                <a:spcPts val="400"/>
              </a:spcAft>
            </a:pPr>
            <a:r>
              <a:rPr lang="ar-SA" sz="3200" dirty="0">
                <a:solidFill>
                  <a:srgbClr val="FF0000"/>
                </a:solidFill>
                <a:effectLst>
                  <a:outerShdw blurRad="38100" dist="38100" dir="2700000" algn="tl">
                    <a:srgbClr val="000000">
                      <a:alpha val="43137"/>
                    </a:srgbClr>
                  </a:outerShdw>
                </a:effectLst>
                <a:cs typeface="AlHurraTxtreg" pitchFamily="2" charset="-78"/>
              </a:rPr>
              <a:t>(المرحلة الأولى في النظام)</a:t>
            </a:r>
          </a:p>
        </p:txBody>
      </p:sp>
      <p:sp>
        <p:nvSpPr>
          <p:cNvPr id="2" name="مربع نص 1">
            <a:extLst>
              <a:ext uri="{FF2B5EF4-FFF2-40B4-BE49-F238E27FC236}">
                <a16:creationId xmlns:a16="http://schemas.microsoft.com/office/drawing/2014/main" id="{FC17F187-E97E-4B1E-9201-C2E584869CC7}"/>
              </a:ext>
            </a:extLst>
          </p:cNvPr>
          <p:cNvSpPr txBox="1"/>
          <p:nvPr/>
        </p:nvSpPr>
        <p:spPr>
          <a:xfrm>
            <a:off x="975502" y="5934471"/>
            <a:ext cx="7192995" cy="461665"/>
          </a:xfrm>
          <a:prstGeom prst="rect">
            <a:avLst/>
          </a:prstGeom>
          <a:solidFill>
            <a:schemeClr val="tx2">
              <a:lumMod val="40000"/>
              <a:lumOff val="60000"/>
            </a:schemeClr>
          </a:solidFill>
        </p:spPr>
        <p:txBody>
          <a:bodyPr wrap="none" rtlCol="1">
            <a:spAutoFit/>
          </a:bodyPr>
          <a:lstStyle/>
          <a:p>
            <a:pPr algn="ctr"/>
            <a:r>
              <a:rPr lang="ar-SA" sz="2400" dirty="0">
                <a:solidFill>
                  <a:schemeClr val="tx2">
                    <a:lumMod val="75000"/>
                  </a:schemeClr>
                </a:solidFill>
                <a:latin typeface="CoconNextArabic-Light" panose="020A0503020102020204" pitchFamily="18" charset="-78"/>
                <a:ea typeface="CoconNextArabic-Light" panose="020A0503020102020204" pitchFamily="18" charset="-78"/>
                <a:cs typeface="CoconNextArabic-Light" panose="020A0503020102020204" pitchFamily="18" charset="-78"/>
              </a:rPr>
              <a:t>أخوكم: خالد محمد الشريعة  - مدير التطوير بجمعية طهور بعنيزة</a:t>
            </a:r>
            <a:endParaRPr lang="ar-JO" sz="2400" dirty="0">
              <a:solidFill>
                <a:schemeClr val="tx2">
                  <a:lumMod val="75000"/>
                </a:schemeClr>
              </a:solidFill>
              <a:latin typeface="CoconNextArabic-Light" panose="020A0503020102020204" pitchFamily="18" charset="-78"/>
              <a:ea typeface="CoconNextArabic-Light" panose="020A0503020102020204" pitchFamily="18" charset="-78"/>
              <a:cs typeface="CoconNextArabic-Light" panose="020A0503020102020204" pitchFamily="18" charset="-78"/>
            </a:endParaRPr>
          </a:p>
        </p:txBody>
      </p:sp>
    </p:spTree>
    <p:extLst>
      <p:ext uri="{BB962C8B-B14F-4D97-AF65-F5344CB8AC3E}">
        <p14:creationId xmlns:p14="http://schemas.microsoft.com/office/powerpoint/2010/main" val="833893594"/>
      </p:ext>
    </p:extLst>
  </p:cSld>
  <p:clrMapOvr>
    <a:masterClrMapping/>
  </p:clrMapOvr>
  <mc:AlternateContent xmlns:mc="http://schemas.openxmlformats.org/markup-compatibility/2006" xmlns:p14="http://schemas.microsoft.com/office/powerpoint/2010/main">
    <mc:Choice Requires="p14">
      <p:transition>
        <p14:switch dir="l"/>
      </p:transition>
    </mc:Choice>
    <mc:Fallback xmlns="">
      <p:transition>
        <p:fade/>
      </p:transition>
    </mc:Fallback>
  </mc:AlternateContent>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1720</TotalTime>
  <Words>1645</Words>
  <Application>Microsoft Office PowerPoint</Application>
  <PresentationFormat>عرض على الشاشة (4:3)</PresentationFormat>
  <Paragraphs>325</Paragraphs>
  <Slides>39</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39</vt:i4>
      </vt:variant>
    </vt:vector>
  </HeadingPairs>
  <TitlesOfParts>
    <vt:vector size="46" baseType="lpstr">
      <vt:lpstr>A RaiMedia-Bold</vt:lpstr>
      <vt:lpstr>AbdoMaster-DemiBold</vt:lpstr>
      <vt:lpstr>Arial</vt:lpstr>
      <vt:lpstr>Calibri</vt:lpstr>
      <vt:lpstr>CoconNextArabic-Light</vt:lpstr>
      <vt:lpstr>Wingdings</vt:lpstr>
      <vt:lpstr>نسق Office</vt:lpstr>
      <vt:lpstr>مشروع تطبيق نظام إدارة الجودة  ISO 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lpstr>نظام إدارة الجودة ISO9001:2015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خالد الشريعة</dc:creator>
  <cp:lastModifiedBy>خالد الشريعة</cp:lastModifiedBy>
  <cp:revision>340</cp:revision>
  <dcterms:created xsi:type="dcterms:W3CDTF">2019-02-11T19:07:51Z</dcterms:created>
  <dcterms:modified xsi:type="dcterms:W3CDTF">2022-06-03T19:19:37Z</dcterms:modified>
</cp:coreProperties>
</file>