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00" r:id="rId4"/>
    <p:sldId id="320" r:id="rId5"/>
    <p:sldId id="348" r:id="rId6"/>
    <p:sldId id="323" r:id="rId7"/>
    <p:sldId id="360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25" r:id="rId20"/>
    <p:sldId id="302" r:id="rId21"/>
    <p:sldId id="303" r:id="rId22"/>
    <p:sldId id="347" r:id="rId23"/>
    <p:sldId id="305" r:id="rId24"/>
    <p:sldId id="271" r:id="rId25"/>
    <p:sldId id="317" r:id="rId26"/>
    <p:sldId id="319" r:id="rId27"/>
    <p:sldId id="32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-69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E6E9CC-B48F-4B77-9E15-ACB360A2E0A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4EA5B56-679B-465C-808D-A25DDDE64DDC}">
      <dgm:prSet phldrT="[Text]"/>
      <dgm:spPr/>
      <dgm:t>
        <a:bodyPr/>
        <a:lstStyle/>
        <a:p>
          <a:r>
            <a:rPr lang="en-US" dirty="0" smtClean="0"/>
            <a:t>ISO:</a:t>
          </a:r>
          <a:r>
            <a:rPr lang="ar-EG" dirty="0" smtClean="0"/>
            <a:t>9001 -1987 الاجراءات</a:t>
          </a:r>
          <a:endParaRPr lang="en-US" dirty="0"/>
        </a:p>
      </dgm:t>
    </dgm:pt>
    <dgm:pt modelId="{6647B641-0B63-405E-B9DF-B8A7D843DA48}" type="parTrans" cxnId="{B77F7850-A4B0-4852-85CA-0EC0658BF7A3}">
      <dgm:prSet/>
      <dgm:spPr/>
      <dgm:t>
        <a:bodyPr/>
        <a:lstStyle/>
        <a:p>
          <a:endParaRPr lang="en-US"/>
        </a:p>
      </dgm:t>
    </dgm:pt>
    <dgm:pt modelId="{252EC1F2-9966-431D-BE2D-1DF99411833B}" type="sibTrans" cxnId="{B77F7850-A4B0-4852-85CA-0EC0658BF7A3}">
      <dgm:prSet/>
      <dgm:spPr/>
      <dgm:t>
        <a:bodyPr/>
        <a:lstStyle/>
        <a:p>
          <a:endParaRPr lang="en-US"/>
        </a:p>
      </dgm:t>
    </dgm:pt>
    <dgm:pt modelId="{407791B6-8B8A-4C41-9A6B-22E80DFD468A}">
      <dgm:prSet phldrT="[Text]"/>
      <dgm:spPr/>
      <dgm:t>
        <a:bodyPr/>
        <a:lstStyle/>
        <a:p>
          <a:r>
            <a:rPr lang="en-US" dirty="0" smtClean="0"/>
            <a:t>ISO:9001-1994 </a:t>
          </a:r>
          <a:r>
            <a:rPr lang="ar-EG" dirty="0" smtClean="0"/>
            <a:t>التدابير الوقائيه</a:t>
          </a:r>
          <a:endParaRPr lang="en-US" dirty="0"/>
        </a:p>
      </dgm:t>
    </dgm:pt>
    <dgm:pt modelId="{D9B0B1C5-0AE3-4E40-BFAC-828B636FF884}" type="parTrans" cxnId="{BAE01C9C-FC5C-44EA-9F80-A93A1528852C}">
      <dgm:prSet/>
      <dgm:spPr/>
      <dgm:t>
        <a:bodyPr/>
        <a:lstStyle/>
        <a:p>
          <a:endParaRPr lang="en-US"/>
        </a:p>
      </dgm:t>
    </dgm:pt>
    <dgm:pt modelId="{6B35E281-EB80-41E1-99DB-02162DD499FD}" type="sibTrans" cxnId="{BAE01C9C-FC5C-44EA-9F80-A93A1528852C}">
      <dgm:prSet/>
      <dgm:spPr/>
      <dgm:t>
        <a:bodyPr/>
        <a:lstStyle/>
        <a:p>
          <a:endParaRPr lang="en-US"/>
        </a:p>
      </dgm:t>
    </dgm:pt>
    <dgm:pt modelId="{329494D5-B221-4E2B-BE4E-3A125A8890BD}">
      <dgm:prSet phldrT="[Text]"/>
      <dgm:spPr/>
      <dgm:t>
        <a:bodyPr/>
        <a:lstStyle/>
        <a:p>
          <a:r>
            <a:rPr lang="en-US" dirty="0" smtClean="0"/>
            <a:t>ISO:9001-2000</a:t>
          </a:r>
          <a:r>
            <a:rPr lang="ar-EG" dirty="0" smtClean="0"/>
            <a:t> </a:t>
          </a:r>
          <a:r>
            <a:rPr lang="en-US" dirty="0" smtClean="0"/>
            <a:t> </a:t>
          </a:r>
          <a:r>
            <a:rPr lang="ar-EG" dirty="0" smtClean="0"/>
            <a:t>نهج العلميه</a:t>
          </a:r>
          <a:endParaRPr lang="en-US" dirty="0"/>
        </a:p>
      </dgm:t>
    </dgm:pt>
    <dgm:pt modelId="{40F998E8-5C42-457D-B041-27211EA11DAF}" type="parTrans" cxnId="{D011E048-2D5F-4E57-8799-52EB6A55B4DF}">
      <dgm:prSet/>
      <dgm:spPr/>
      <dgm:t>
        <a:bodyPr/>
        <a:lstStyle/>
        <a:p>
          <a:endParaRPr lang="en-US"/>
        </a:p>
      </dgm:t>
    </dgm:pt>
    <dgm:pt modelId="{097E6F28-573D-40EC-9531-980CA7BFE442}" type="sibTrans" cxnId="{D011E048-2D5F-4E57-8799-52EB6A55B4DF}">
      <dgm:prSet/>
      <dgm:spPr/>
      <dgm:t>
        <a:bodyPr/>
        <a:lstStyle/>
        <a:p>
          <a:endParaRPr lang="en-US"/>
        </a:p>
      </dgm:t>
    </dgm:pt>
    <dgm:pt modelId="{650B312F-0209-433A-92C0-F58A41A082A4}">
      <dgm:prSet phldrT="[Text]"/>
      <dgm:spPr/>
      <dgm:t>
        <a:bodyPr/>
        <a:lstStyle/>
        <a:p>
          <a:r>
            <a:rPr lang="en-US" dirty="0" smtClean="0"/>
            <a:t>ISO:9001-2015 </a:t>
          </a:r>
          <a:r>
            <a:rPr lang="ar-EG" dirty="0" smtClean="0"/>
            <a:t>المخاطر والفرص</a:t>
          </a:r>
          <a:endParaRPr lang="en-US" dirty="0"/>
        </a:p>
      </dgm:t>
    </dgm:pt>
    <dgm:pt modelId="{94824F12-1E1D-4988-9ACB-C6C631300C39}" type="parTrans" cxnId="{FF930F12-8A2D-477C-8C55-4BB7C47FFBE7}">
      <dgm:prSet/>
      <dgm:spPr/>
      <dgm:t>
        <a:bodyPr/>
        <a:lstStyle/>
        <a:p>
          <a:endParaRPr lang="en-US"/>
        </a:p>
      </dgm:t>
    </dgm:pt>
    <dgm:pt modelId="{DD260D75-05E6-4E8F-B7F7-603DDB908B49}" type="sibTrans" cxnId="{FF930F12-8A2D-477C-8C55-4BB7C47FFBE7}">
      <dgm:prSet/>
      <dgm:spPr/>
      <dgm:t>
        <a:bodyPr/>
        <a:lstStyle/>
        <a:p>
          <a:endParaRPr lang="en-US"/>
        </a:p>
      </dgm:t>
    </dgm:pt>
    <dgm:pt modelId="{EEA1F537-C249-470E-B008-DD83D76B2223}">
      <dgm:prSet phldrT="[Text]"/>
      <dgm:spPr/>
      <dgm:t>
        <a:bodyPr/>
        <a:lstStyle/>
        <a:p>
          <a:r>
            <a:rPr lang="en-US" dirty="0" smtClean="0"/>
            <a:t>ISO:</a:t>
          </a:r>
          <a:r>
            <a:rPr lang="ar-EG" dirty="0" smtClean="0"/>
            <a:t>  </a:t>
          </a:r>
          <a:r>
            <a:rPr lang="en-US" dirty="0" smtClean="0"/>
            <a:t>9001-2008 </a:t>
          </a:r>
          <a:r>
            <a:rPr lang="ar-EG" dirty="0" smtClean="0"/>
            <a:t>نهج  العلميه</a:t>
          </a:r>
          <a:endParaRPr lang="en-US" dirty="0"/>
        </a:p>
      </dgm:t>
    </dgm:pt>
    <dgm:pt modelId="{E3CD3A49-04FC-4FFC-A2CF-3CC5E4D93B8F}" type="parTrans" cxnId="{FB5B45A7-ECCB-4C96-BAAB-F22BF94A333B}">
      <dgm:prSet/>
      <dgm:spPr/>
      <dgm:t>
        <a:bodyPr/>
        <a:lstStyle/>
        <a:p>
          <a:endParaRPr lang="en-US"/>
        </a:p>
      </dgm:t>
    </dgm:pt>
    <dgm:pt modelId="{EA65394B-C66C-4357-80BE-F6943BD47AFD}" type="sibTrans" cxnId="{FB5B45A7-ECCB-4C96-BAAB-F22BF94A333B}">
      <dgm:prSet/>
      <dgm:spPr/>
      <dgm:t>
        <a:bodyPr/>
        <a:lstStyle/>
        <a:p>
          <a:endParaRPr lang="en-US"/>
        </a:p>
      </dgm:t>
    </dgm:pt>
    <dgm:pt modelId="{C9AE9AD0-A6E0-464F-B3DB-03E12F12E4DA}" type="pres">
      <dgm:prSet presAssocID="{4AE6E9CC-B48F-4B77-9E15-ACB360A2E0AB}" presName="CompostProcess" presStyleCnt="0">
        <dgm:presLayoutVars>
          <dgm:dir/>
          <dgm:resizeHandles val="exact"/>
        </dgm:presLayoutVars>
      </dgm:prSet>
      <dgm:spPr/>
    </dgm:pt>
    <dgm:pt modelId="{587C06ED-78FE-42D5-BF98-336310344F19}" type="pres">
      <dgm:prSet presAssocID="{4AE6E9CC-B48F-4B77-9E15-ACB360A2E0AB}" presName="arrow" presStyleLbl="bgShp" presStyleIdx="0" presStyleCnt="1"/>
      <dgm:spPr/>
    </dgm:pt>
    <dgm:pt modelId="{F6E491B7-5AF2-4B34-8579-C73D345E69B4}" type="pres">
      <dgm:prSet presAssocID="{4AE6E9CC-B48F-4B77-9E15-ACB360A2E0AB}" presName="linearProcess" presStyleCnt="0"/>
      <dgm:spPr/>
    </dgm:pt>
    <dgm:pt modelId="{7225EC02-E7BD-48F9-A24D-CB28B4739A30}" type="pres">
      <dgm:prSet presAssocID="{84EA5B56-679B-465C-808D-A25DDDE64DDC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F9C5C1-824D-4DF0-94F2-8AF4DBD2D011}" type="pres">
      <dgm:prSet presAssocID="{252EC1F2-9966-431D-BE2D-1DF99411833B}" presName="sibTrans" presStyleCnt="0"/>
      <dgm:spPr/>
    </dgm:pt>
    <dgm:pt modelId="{67892DD0-9840-4A2F-84B5-6E68A5880562}" type="pres">
      <dgm:prSet presAssocID="{407791B6-8B8A-4C41-9A6B-22E80DFD468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3D41D-331C-4AB5-A986-3D7539EF2F87}" type="pres">
      <dgm:prSet presAssocID="{6B35E281-EB80-41E1-99DB-02162DD499FD}" presName="sibTrans" presStyleCnt="0"/>
      <dgm:spPr/>
    </dgm:pt>
    <dgm:pt modelId="{597F9924-5C6D-4BCD-BB73-174DB5C1F9E9}" type="pres">
      <dgm:prSet presAssocID="{329494D5-B221-4E2B-BE4E-3A125A8890B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92B70-F60D-4DAF-A5F7-84E2B398B914}" type="pres">
      <dgm:prSet presAssocID="{097E6F28-573D-40EC-9531-980CA7BFE442}" presName="sibTrans" presStyleCnt="0"/>
      <dgm:spPr/>
    </dgm:pt>
    <dgm:pt modelId="{01EF07D5-4D1E-4DA5-9265-461D58D6C9E4}" type="pres">
      <dgm:prSet presAssocID="{EEA1F537-C249-470E-B008-DD83D76B2223}" presName="textNode" presStyleLbl="node1" presStyleIdx="3" presStyleCnt="5" custScaleX="110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7D9B4-1BAD-4570-88DF-3A01E3E89DC7}" type="pres">
      <dgm:prSet presAssocID="{EA65394B-C66C-4357-80BE-F6943BD47AFD}" presName="sibTrans" presStyleCnt="0"/>
      <dgm:spPr/>
    </dgm:pt>
    <dgm:pt modelId="{972A66F1-9E95-4452-ADC4-54FF9D77A927}" type="pres">
      <dgm:prSet presAssocID="{650B312F-0209-433A-92C0-F58A41A082A4}" presName="textNode" presStyleLbl="node1" presStyleIdx="4" presStyleCnt="5" custScaleX="1119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A555FE-0C29-4F2B-980F-6F54E3785330}" type="presOf" srcId="{407791B6-8B8A-4C41-9A6B-22E80DFD468A}" destId="{67892DD0-9840-4A2F-84B5-6E68A5880562}" srcOrd="0" destOrd="0" presId="urn:microsoft.com/office/officeart/2005/8/layout/hProcess9"/>
    <dgm:cxn modelId="{D011E048-2D5F-4E57-8799-52EB6A55B4DF}" srcId="{4AE6E9CC-B48F-4B77-9E15-ACB360A2E0AB}" destId="{329494D5-B221-4E2B-BE4E-3A125A8890BD}" srcOrd="2" destOrd="0" parTransId="{40F998E8-5C42-457D-B041-27211EA11DAF}" sibTransId="{097E6F28-573D-40EC-9531-980CA7BFE442}"/>
    <dgm:cxn modelId="{FEE1C7D3-98A7-4060-9536-F181369A4037}" type="presOf" srcId="{329494D5-B221-4E2B-BE4E-3A125A8890BD}" destId="{597F9924-5C6D-4BCD-BB73-174DB5C1F9E9}" srcOrd="0" destOrd="0" presId="urn:microsoft.com/office/officeart/2005/8/layout/hProcess9"/>
    <dgm:cxn modelId="{6FA053DE-7A62-4235-93E0-AC7B6BD07CF0}" type="presOf" srcId="{EEA1F537-C249-470E-B008-DD83D76B2223}" destId="{01EF07D5-4D1E-4DA5-9265-461D58D6C9E4}" srcOrd="0" destOrd="0" presId="urn:microsoft.com/office/officeart/2005/8/layout/hProcess9"/>
    <dgm:cxn modelId="{BAE01C9C-FC5C-44EA-9F80-A93A1528852C}" srcId="{4AE6E9CC-B48F-4B77-9E15-ACB360A2E0AB}" destId="{407791B6-8B8A-4C41-9A6B-22E80DFD468A}" srcOrd="1" destOrd="0" parTransId="{D9B0B1C5-0AE3-4E40-BFAC-828B636FF884}" sibTransId="{6B35E281-EB80-41E1-99DB-02162DD499FD}"/>
    <dgm:cxn modelId="{2FE30067-22AC-432C-B8FB-8D9F79E39BFF}" type="presOf" srcId="{650B312F-0209-433A-92C0-F58A41A082A4}" destId="{972A66F1-9E95-4452-ADC4-54FF9D77A927}" srcOrd="0" destOrd="0" presId="urn:microsoft.com/office/officeart/2005/8/layout/hProcess9"/>
    <dgm:cxn modelId="{FB5B45A7-ECCB-4C96-BAAB-F22BF94A333B}" srcId="{4AE6E9CC-B48F-4B77-9E15-ACB360A2E0AB}" destId="{EEA1F537-C249-470E-B008-DD83D76B2223}" srcOrd="3" destOrd="0" parTransId="{E3CD3A49-04FC-4FFC-A2CF-3CC5E4D93B8F}" sibTransId="{EA65394B-C66C-4357-80BE-F6943BD47AFD}"/>
    <dgm:cxn modelId="{FF930F12-8A2D-477C-8C55-4BB7C47FFBE7}" srcId="{4AE6E9CC-B48F-4B77-9E15-ACB360A2E0AB}" destId="{650B312F-0209-433A-92C0-F58A41A082A4}" srcOrd="4" destOrd="0" parTransId="{94824F12-1E1D-4988-9ACB-C6C631300C39}" sibTransId="{DD260D75-05E6-4E8F-B7F7-603DDB908B49}"/>
    <dgm:cxn modelId="{B77F7850-A4B0-4852-85CA-0EC0658BF7A3}" srcId="{4AE6E9CC-B48F-4B77-9E15-ACB360A2E0AB}" destId="{84EA5B56-679B-465C-808D-A25DDDE64DDC}" srcOrd="0" destOrd="0" parTransId="{6647B641-0B63-405E-B9DF-B8A7D843DA48}" sibTransId="{252EC1F2-9966-431D-BE2D-1DF99411833B}"/>
    <dgm:cxn modelId="{F754E4E8-5FC9-4B29-8B59-A802E31FE20E}" type="presOf" srcId="{4AE6E9CC-B48F-4B77-9E15-ACB360A2E0AB}" destId="{C9AE9AD0-A6E0-464F-B3DB-03E12F12E4DA}" srcOrd="0" destOrd="0" presId="urn:microsoft.com/office/officeart/2005/8/layout/hProcess9"/>
    <dgm:cxn modelId="{735F53FA-2699-4F0B-877E-5ECD29925DB4}" type="presOf" srcId="{84EA5B56-679B-465C-808D-A25DDDE64DDC}" destId="{7225EC02-E7BD-48F9-A24D-CB28B4739A30}" srcOrd="0" destOrd="0" presId="urn:microsoft.com/office/officeart/2005/8/layout/hProcess9"/>
    <dgm:cxn modelId="{B8DC17B4-CE5D-45C0-B385-7D1DAF4E429C}" type="presParOf" srcId="{C9AE9AD0-A6E0-464F-B3DB-03E12F12E4DA}" destId="{587C06ED-78FE-42D5-BF98-336310344F19}" srcOrd="0" destOrd="0" presId="urn:microsoft.com/office/officeart/2005/8/layout/hProcess9"/>
    <dgm:cxn modelId="{DEAE0F26-1F2C-4265-B7DB-3D49781ABADA}" type="presParOf" srcId="{C9AE9AD0-A6E0-464F-B3DB-03E12F12E4DA}" destId="{F6E491B7-5AF2-4B34-8579-C73D345E69B4}" srcOrd="1" destOrd="0" presId="urn:microsoft.com/office/officeart/2005/8/layout/hProcess9"/>
    <dgm:cxn modelId="{865128EA-9585-44DA-B61D-936F4607EACD}" type="presParOf" srcId="{F6E491B7-5AF2-4B34-8579-C73D345E69B4}" destId="{7225EC02-E7BD-48F9-A24D-CB28B4739A30}" srcOrd="0" destOrd="0" presId="urn:microsoft.com/office/officeart/2005/8/layout/hProcess9"/>
    <dgm:cxn modelId="{13767AD1-B9EA-4803-9C51-938472D3B080}" type="presParOf" srcId="{F6E491B7-5AF2-4B34-8579-C73D345E69B4}" destId="{89F9C5C1-824D-4DF0-94F2-8AF4DBD2D011}" srcOrd="1" destOrd="0" presId="urn:microsoft.com/office/officeart/2005/8/layout/hProcess9"/>
    <dgm:cxn modelId="{05A02194-EE9B-4F80-A793-64C7D8752F53}" type="presParOf" srcId="{F6E491B7-5AF2-4B34-8579-C73D345E69B4}" destId="{67892DD0-9840-4A2F-84B5-6E68A5880562}" srcOrd="2" destOrd="0" presId="urn:microsoft.com/office/officeart/2005/8/layout/hProcess9"/>
    <dgm:cxn modelId="{CB80D824-769C-4DFC-92C2-7AF5D5C1825B}" type="presParOf" srcId="{F6E491B7-5AF2-4B34-8579-C73D345E69B4}" destId="{8ED3D41D-331C-4AB5-A986-3D7539EF2F87}" srcOrd="3" destOrd="0" presId="urn:microsoft.com/office/officeart/2005/8/layout/hProcess9"/>
    <dgm:cxn modelId="{CCCED852-EB71-4CC6-9B2D-C7B0F7071E79}" type="presParOf" srcId="{F6E491B7-5AF2-4B34-8579-C73D345E69B4}" destId="{597F9924-5C6D-4BCD-BB73-174DB5C1F9E9}" srcOrd="4" destOrd="0" presId="urn:microsoft.com/office/officeart/2005/8/layout/hProcess9"/>
    <dgm:cxn modelId="{4EBD92A4-928D-4350-A010-A03997C29006}" type="presParOf" srcId="{F6E491B7-5AF2-4B34-8579-C73D345E69B4}" destId="{ADA92B70-F60D-4DAF-A5F7-84E2B398B914}" srcOrd="5" destOrd="0" presId="urn:microsoft.com/office/officeart/2005/8/layout/hProcess9"/>
    <dgm:cxn modelId="{34BF20E0-DB92-425E-B4EF-71FCF2D8D6F3}" type="presParOf" srcId="{F6E491B7-5AF2-4B34-8579-C73D345E69B4}" destId="{01EF07D5-4D1E-4DA5-9265-461D58D6C9E4}" srcOrd="6" destOrd="0" presId="urn:microsoft.com/office/officeart/2005/8/layout/hProcess9"/>
    <dgm:cxn modelId="{DF208163-605B-4BC0-845F-932449BF4905}" type="presParOf" srcId="{F6E491B7-5AF2-4B34-8579-C73D345E69B4}" destId="{2577D9B4-1BAD-4570-88DF-3A01E3E89DC7}" srcOrd="7" destOrd="0" presId="urn:microsoft.com/office/officeart/2005/8/layout/hProcess9"/>
    <dgm:cxn modelId="{BD4E4E40-5DD1-4FA2-9296-AA31810E977B}" type="presParOf" srcId="{F6E491B7-5AF2-4B34-8579-C73D345E69B4}" destId="{972A66F1-9E95-4452-ADC4-54FF9D77A927}" srcOrd="8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A49796-5F3E-4946-9759-A727E86FC24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11FBFCC-8B8F-4F51-95B0-C38202969028}">
      <dgm:prSet phldrT="[Text]"/>
      <dgm:spPr/>
      <dgm:t>
        <a:bodyPr/>
        <a:lstStyle/>
        <a:p>
          <a:r>
            <a:rPr lang="ar-EG" dirty="0" smtClean="0"/>
            <a:t>تحديد القضايا الداخلية والخارجية</a:t>
          </a:r>
          <a:endParaRPr lang="en-US" dirty="0"/>
        </a:p>
      </dgm:t>
    </dgm:pt>
    <dgm:pt modelId="{6CBCE299-EA5A-43D6-8B7F-1C546F83C9B4}" type="parTrans" cxnId="{67C7B6DC-8156-4F92-B969-88B1AF052B53}">
      <dgm:prSet/>
      <dgm:spPr/>
      <dgm:t>
        <a:bodyPr/>
        <a:lstStyle/>
        <a:p>
          <a:endParaRPr lang="en-GB"/>
        </a:p>
      </dgm:t>
    </dgm:pt>
    <dgm:pt modelId="{82456024-F700-4E4D-887F-2C14F4E18ED7}" type="sibTrans" cxnId="{67C7B6DC-8156-4F92-B969-88B1AF052B53}">
      <dgm:prSet/>
      <dgm:spPr/>
      <dgm:t>
        <a:bodyPr/>
        <a:lstStyle/>
        <a:p>
          <a:endParaRPr lang="en-GB"/>
        </a:p>
      </dgm:t>
    </dgm:pt>
    <dgm:pt modelId="{ACFD5C0D-89ED-4213-B6EC-6C7586197C7E}">
      <dgm:prSet phldrT="[Text]"/>
      <dgm:spPr/>
      <dgm:t>
        <a:bodyPr/>
        <a:lstStyle/>
        <a:p>
          <a:r>
            <a:rPr lang="ar-EG" dirty="0" smtClean="0"/>
            <a:t>توثيق سياق المنظمة</a:t>
          </a:r>
          <a:endParaRPr lang="en-US" dirty="0"/>
        </a:p>
      </dgm:t>
    </dgm:pt>
    <dgm:pt modelId="{1F2149DC-EEC2-430B-9F7E-B12758EBD7E9}" type="parTrans" cxnId="{05F2B5CA-F624-4848-8B04-C540CC10B7A7}">
      <dgm:prSet/>
      <dgm:spPr/>
      <dgm:t>
        <a:bodyPr/>
        <a:lstStyle/>
        <a:p>
          <a:endParaRPr lang="en-GB"/>
        </a:p>
      </dgm:t>
    </dgm:pt>
    <dgm:pt modelId="{F7CE6EB1-5FE5-4ACC-9AAB-59EDA274FFF8}" type="sibTrans" cxnId="{05F2B5CA-F624-4848-8B04-C540CC10B7A7}">
      <dgm:prSet/>
      <dgm:spPr/>
      <dgm:t>
        <a:bodyPr/>
        <a:lstStyle/>
        <a:p>
          <a:endParaRPr lang="en-GB"/>
        </a:p>
      </dgm:t>
    </dgm:pt>
    <dgm:pt modelId="{AC0EBB6A-8EB0-42D5-9B62-E6BEE8C4BB7D}">
      <dgm:prSet phldrT="[Text]"/>
      <dgm:spPr/>
      <dgm:t>
        <a:bodyPr/>
        <a:lstStyle/>
        <a:p>
          <a:r>
            <a:rPr lang="ar-EG" dirty="0" smtClean="0"/>
            <a:t>الرصد والمراجعة المنتظمه</a:t>
          </a:r>
          <a:endParaRPr lang="en-US" dirty="0"/>
        </a:p>
      </dgm:t>
    </dgm:pt>
    <dgm:pt modelId="{212B4526-8966-4303-BEF5-8B5C5F1C8EE2}" type="parTrans" cxnId="{1CE985CA-0DCF-4F71-B6A7-367CFC6DC4B3}">
      <dgm:prSet/>
      <dgm:spPr/>
      <dgm:t>
        <a:bodyPr/>
        <a:lstStyle/>
        <a:p>
          <a:endParaRPr lang="en-GB"/>
        </a:p>
      </dgm:t>
    </dgm:pt>
    <dgm:pt modelId="{F23F8586-5C08-42CC-B334-3261BEB9AF02}" type="sibTrans" cxnId="{1CE985CA-0DCF-4F71-B6A7-367CFC6DC4B3}">
      <dgm:prSet/>
      <dgm:spPr/>
      <dgm:t>
        <a:bodyPr/>
        <a:lstStyle/>
        <a:p>
          <a:endParaRPr lang="en-GB"/>
        </a:p>
      </dgm:t>
    </dgm:pt>
    <dgm:pt modelId="{FCA2CE5A-1E0C-4557-A1BA-9099BE00BF81}">
      <dgm:prSet/>
      <dgm:spPr/>
      <dgm:t>
        <a:bodyPr/>
        <a:lstStyle/>
        <a:p>
          <a:r>
            <a:rPr lang="ar-EG" dirty="0" smtClean="0"/>
            <a:t>تحديد الأطراف الداخلية والخارجية واحتياجاتها</a:t>
          </a:r>
          <a:endParaRPr lang="en-US" dirty="0"/>
        </a:p>
      </dgm:t>
    </dgm:pt>
    <dgm:pt modelId="{EB0F0754-46F8-47C1-BC3F-EFDAD47EF0B4}" type="parTrans" cxnId="{BBDD1F81-D518-4CF8-98C4-14FC8C861DF4}">
      <dgm:prSet/>
      <dgm:spPr/>
      <dgm:t>
        <a:bodyPr/>
        <a:lstStyle/>
        <a:p>
          <a:endParaRPr lang="en-US"/>
        </a:p>
      </dgm:t>
    </dgm:pt>
    <dgm:pt modelId="{AC969E1C-53B5-46F6-895E-A189D2399D7C}" type="sibTrans" cxnId="{BBDD1F81-D518-4CF8-98C4-14FC8C861DF4}">
      <dgm:prSet/>
      <dgm:spPr/>
      <dgm:t>
        <a:bodyPr/>
        <a:lstStyle/>
        <a:p>
          <a:endParaRPr lang="en-US"/>
        </a:p>
      </dgm:t>
    </dgm:pt>
    <dgm:pt modelId="{21DD6882-0229-4726-864F-EFC9E332B3FA}" type="pres">
      <dgm:prSet presAssocID="{EDA49796-5F3E-4946-9759-A727E86FC247}" presName="CompostProcess" presStyleCnt="0">
        <dgm:presLayoutVars>
          <dgm:dir/>
          <dgm:resizeHandles val="exact"/>
        </dgm:presLayoutVars>
      </dgm:prSet>
      <dgm:spPr/>
    </dgm:pt>
    <dgm:pt modelId="{23A77B9B-09B5-4497-81A4-3351E095EE42}" type="pres">
      <dgm:prSet presAssocID="{EDA49796-5F3E-4946-9759-A727E86FC247}" presName="arrow" presStyleLbl="bgShp" presStyleIdx="0" presStyleCnt="1"/>
      <dgm:spPr/>
    </dgm:pt>
    <dgm:pt modelId="{D904421C-68B9-49F3-8B04-FDA176A5190C}" type="pres">
      <dgm:prSet presAssocID="{EDA49796-5F3E-4946-9759-A727E86FC247}" presName="linearProcess" presStyleCnt="0"/>
      <dgm:spPr/>
    </dgm:pt>
    <dgm:pt modelId="{F152C7D3-3985-4649-9416-47C5D15E6B1A}" type="pres">
      <dgm:prSet presAssocID="{411FBFCC-8B8F-4F51-95B0-C38202969028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2B1BFA-08D1-4615-B153-9909CE1018C4}" type="pres">
      <dgm:prSet presAssocID="{82456024-F700-4E4D-887F-2C14F4E18ED7}" presName="sibTrans" presStyleCnt="0"/>
      <dgm:spPr/>
    </dgm:pt>
    <dgm:pt modelId="{DBDE744C-21B0-4E38-93C2-95FB7FFC167D}" type="pres">
      <dgm:prSet presAssocID="{FCA2CE5A-1E0C-4557-A1BA-9099BE00BF81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E9D48-1BBB-40E7-9F69-FF5CFF3DBD1A}" type="pres">
      <dgm:prSet presAssocID="{AC969E1C-53B5-46F6-895E-A189D2399D7C}" presName="sibTrans" presStyleCnt="0"/>
      <dgm:spPr/>
    </dgm:pt>
    <dgm:pt modelId="{057178A8-99A6-4116-A563-491737BA4CBA}" type="pres">
      <dgm:prSet presAssocID="{ACFD5C0D-89ED-4213-B6EC-6C7586197C7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860EA-BF13-47FA-A176-268357E315AF}" type="pres">
      <dgm:prSet presAssocID="{F7CE6EB1-5FE5-4ACC-9AAB-59EDA274FFF8}" presName="sibTrans" presStyleCnt="0"/>
      <dgm:spPr/>
    </dgm:pt>
    <dgm:pt modelId="{9264B5F1-E680-4DFC-99D4-07E90A7F0404}" type="pres">
      <dgm:prSet presAssocID="{AC0EBB6A-8EB0-42D5-9B62-E6BEE8C4BB7D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E68305-B529-4046-8463-810B4E273155}" type="presOf" srcId="{411FBFCC-8B8F-4F51-95B0-C38202969028}" destId="{F152C7D3-3985-4649-9416-47C5D15E6B1A}" srcOrd="0" destOrd="0" presId="urn:microsoft.com/office/officeart/2005/8/layout/hProcess9"/>
    <dgm:cxn modelId="{4BD5045F-6480-4FE8-8165-633F6A7B1296}" type="presOf" srcId="{ACFD5C0D-89ED-4213-B6EC-6C7586197C7E}" destId="{057178A8-99A6-4116-A563-491737BA4CBA}" srcOrd="0" destOrd="0" presId="urn:microsoft.com/office/officeart/2005/8/layout/hProcess9"/>
    <dgm:cxn modelId="{67C7B6DC-8156-4F92-B969-88B1AF052B53}" srcId="{EDA49796-5F3E-4946-9759-A727E86FC247}" destId="{411FBFCC-8B8F-4F51-95B0-C38202969028}" srcOrd="0" destOrd="0" parTransId="{6CBCE299-EA5A-43D6-8B7F-1C546F83C9B4}" sibTransId="{82456024-F700-4E4D-887F-2C14F4E18ED7}"/>
    <dgm:cxn modelId="{1CE985CA-0DCF-4F71-B6A7-367CFC6DC4B3}" srcId="{EDA49796-5F3E-4946-9759-A727E86FC247}" destId="{AC0EBB6A-8EB0-42D5-9B62-E6BEE8C4BB7D}" srcOrd="3" destOrd="0" parTransId="{212B4526-8966-4303-BEF5-8B5C5F1C8EE2}" sibTransId="{F23F8586-5C08-42CC-B334-3261BEB9AF02}"/>
    <dgm:cxn modelId="{39A695B5-8A68-4208-90FB-E373684C4635}" type="presOf" srcId="{FCA2CE5A-1E0C-4557-A1BA-9099BE00BF81}" destId="{DBDE744C-21B0-4E38-93C2-95FB7FFC167D}" srcOrd="0" destOrd="0" presId="urn:microsoft.com/office/officeart/2005/8/layout/hProcess9"/>
    <dgm:cxn modelId="{A1FD29FE-FB1C-425E-97AC-5E8F56B59905}" type="presOf" srcId="{AC0EBB6A-8EB0-42D5-9B62-E6BEE8C4BB7D}" destId="{9264B5F1-E680-4DFC-99D4-07E90A7F0404}" srcOrd="0" destOrd="0" presId="urn:microsoft.com/office/officeart/2005/8/layout/hProcess9"/>
    <dgm:cxn modelId="{5F9AE348-F6B9-4DFA-A6E0-0B1D4685FBC6}" type="presOf" srcId="{EDA49796-5F3E-4946-9759-A727E86FC247}" destId="{21DD6882-0229-4726-864F-EFC9E332B3FA}" srcOrd="0" destOrd="0" presId="urn:microsoft.com/office/officeart/2005/8/layout/hProcess9"/>
    <dgm:cxn modelId="{BBDD1F81-D518-4CF8-98C4-14FC8C861DF4}" srcId="{EDA49796-5F3E-4946-9759-A727E86FC247}" destId="{FCA2CE5A-1E0C-4557-A1BA-9099BE00BF81}" srcOrd="1" destOrd="0" parTransId="{EB0F0754-46F8-47C1-BC3F-EFDAD47EF0B4}" sibTransId="{AC969E1C-53B5-46F6-895E-A189D2399D7C}"/>
    <dgm:cxn modelId="{05F2B5CA-F624-4848-8B04-C540CC10B7A7}" srcId="{EDA49796-5F3E-4946-9759-A727E86FC247}" destId="{ACFD5C0D-89ED-4213-B6EC-6C7586197C7E}" srcOrd="2" destOrd="0" parTransId="{1F2149DC-EEC2-430B-9F7E-B12758EBD7E9}" sibTransId="{F7CE6EB1-5FE5-4ACC-9AAB-59EDA274FFF8}"/>
    <dgm:cxn modelId="{70B47821-4F91-4726-A323-1CFA489367B5}" type="presParOf" srcId="{21DD6882-0229-4726-864F-EFC9E332B3FA}" destId="{23A77B9B-09B5-4497-81A4-3351E095EE42}" srcOrd="0" destOrd="0" presId="urn:microsoft.com/office/officeart/2005/8/layout/hProcess9"/>
    <dgm:cxn modelId="{8CA9E80D-CC36-41B9-8B66-B9A16D3762B1}" type="presParOf" srcId="{21DD6882-0229-4726-864F-EFC9E332B3FA}" destId="{D904421C-68B9-49F3-8B04-FDA176A5190C}" srcOrd="1" destOrd="0" presId="urn:microsoft.com/office/officeart/2005/8/layout/hProcess9"/>
    <dgm:cxn modelId="{1E79D685-37EB-4218-8DCE-8FFC64650620}" type="presParOf" srcId="{D904421C-68B9-49F3-8B04-FDA176A5190C}" destId="{F152C7D3-3985-4649-9416-47C5D15E6B1A}" srcOrd="0" destOrd="0" presId="urn:microsoft.com/office/officeart/2005/8/layout/hProcess9"/>
    <dgm:cxn modelId="{0FC410E3-5169-40F2-ABC8-4259AC6A2DED}" type="presParOf" srcId="{D904421C-68B9-49F3-8B04-FDA176A5190C}" destId="{2A2B1BFA-08D1-4615-B153-9909CE1018C4}" srcOrd="1" destOrd="0" presId="urn:microsoft.com/office/officeart/2005/8/layout/hProcess9"/>
    <dgm:cxn modelId="{9A902153-E8CC-410A-9FA3-E7D058033608}" type="presParOf" srcId="{D904421C-68B9-49F3-8B04-FDA176A5190C}" destId="{DBDE744C-21B0-4E38-93C2-95FB7FFC167D}" srcOrd="2" destOrd="0" presId="urn:microsoft.com/office/officeart/2005/8/layout/hProcess9"/>
    <dgm:cxn modelId="{91288BDA-5827-46F8-B161-7B54D12485CF}" type="presParOf" srcId="{D904421C-68B9-49F3-8B04-FDA176A5190C}" destId="{D57E9D48-1BBB-40E7-9F69-FF5CFF3DBD1A}" srcOrd="3" destOrd="0" presId="urn:microsoft.com/office/officeart/2005/8/layout/hProcess9"/>
    <dgm:cxn modelId="{AE2E9AEB-2CF4-48CB-991A-AD670F5C242E}" type="presParOf" srcId="{D904421C-68B9-49F3-8B04-FDA176A5190C}" destId="{057178A8-99A6-4116-A563-491737BA4CBA}" srcOrd="4" destOrd="0" presId="urn:microsoft.com/office/officeart/2005/8/layout/hProcess9"/>
    <dgm:cxn modelId="{2C368634-EBFC-43E4-8923-5AC81F4CD9EB}" type="presParOf" srcId="{D904421C-68B9-49F3-8B04-FDA176A5190C}" destId="{268860EA-BF13-47FA-A176-268357E315AF}" srcOrd="5" destOrd="0" presId="urn:microsoft.com/office/officeart/2005/8/layout/hProcess9"/>
    <dgm:cxn modelId="{6CBDA875-40C1-4C94-978B-F8BC1BF43A61}" type="presParOf" srcId="{D904421C-68B9-49F3-8B04-FDA176A5190C}" destId="{9264B5F1-E680-4DFC-99D4-07E90A7F0404}" srcOrd="6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BF5EA-FC8D-4837-8162-51468F0BBDAA}" type="datetimeFigureOut">
              <a:rPr lang="en-GB" smtClean="0"/>
              <a:pPr/>
              <a:t>18/02/2018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5B45-EEEF-4475-B653-32303FE1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41854"/>
            <a:ext cx="10363200" cy="1470025"/>
          </a:xfrm>
        </p:spPr>
        <p:txBody>
          <a:bodyPr/>
          <a:lstStyle/>
          <a:p>
            <a:pPr rtl="1"/>
            <a:r>
              <a:rPr lang="ar-EG" b="1" dirty="0" smtClean="0"/>
              <a:t>نظام ادارة الجودة</a:t>
            </a:r>
            <a:br>
              <a:rPr lang="ar-EG" b="1" dirty="0" smtClean="0"/>
            </a:br>
            <a:r>
              <a:rPr lang="ar-EG" b="1" dirty="0" smtClean="0"/>
              <a:t>مواصفة الأيزو 9001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686" y="2612571"/>
            <a:ext cx="9144000" cy="1981200"/>
          </a:xfrm>
        </p:spPr>
        <p:txBody>
          <a:bodyPr>
            <a:normAutofit fontScale="32500" lnSpcReduction="20000"/>
          </a:bodyPr>
          <a:lstStyle/>
          <a:p>
            <a:endParaRPr lang="ar-EG" dirty="0" smtClean="0"/>
          </a:p>
          <a:p>
            <a:endParaRPr lang="ar-EG" dirty="0" smtClean="0"/>
          </a:p>
          <a:p>
            <a:endParaRPr lang="ar-EG" dirty="0"/>
          </a:p>
          <a:p>
            <a:endParaRPr lang="ar-EG" dirty="0"/>
          </a:p>
          <a:p>
            <a:pPr rtl="1"/>
            <a:r>
              <a:rPr lang="ar-EG" sz="7400" b="1" dirty="0" smtClean="0">
                <a:solidFill>
                  <a:srgbClr val="002060"/>
                </a:solidFill>
              </a:rPr>
              <a:t>ا.د/ فجر عبد </a:t>
            </a:r>
            <a:r>
              <a:rPr lang="ar-EG" sz="7400" b="1" dirty="0" smtClean="0">
                <a:solidFill>
                  <a:srgbClr val="002060"/>
                </a:solidFill>
              </a:rPr>
              <a:t>الجواد</a:t>
            </a:r>
            <a:endParaRPr lang="en-US" sz="7400" b="1" dirty="0" smtClean="0">
              <a:solidFill>
                <a:srgbClr val="002060"/>
              </a:solidFill>
            </a:endParaRPr>
          </a:p>
          <a:p>
            <a:pPr rtl="1"/>
            <a:r>
              <a:rPr lang="ar-EG" sz="7400" b="1" smtClean="0">
                <a:solidFill>
                  <a:srgbClr val="002060"/>
                </a:solidFill>
              </a:rPr>
              <a:t>اد/ اسامه محمود عزمي</a:t>
            </a:r>
            <a:endParaRPr lang="ar-EG" sz="7400" b="1" dirty="0" smtClean="0">
              <a:solidFill>
                <a:srgbClr val="002060"/>
              </a:solidFill>
            </a:endParaRPr>
          </a:p>
          <a:p>
            <a:endParaRPr lang="ar-EG" sz="5100" b="1" dirty="0" smtClean="0">
              <a:solidFill>
                <a:srgbClr val="002060"/>
              </a:solidFill>
            </a:endParaRPr>
          </a:p>
          <a:p>
            <a:r>
              <a:rPr lang="ar-EG" sz="5100" b="1" dirty="0" smtClean="0">
                <a:solidFill>
                  <a:srgbClr val="002060"/>
                </a:solidFill>
              </a:rPr>
              <a:t>مكتب ضمان الاعتماد و الجودة بالمركز القومى للبحوث</a:t>
            </a:r>
          </a:p>
        </p:txBody>
      </p:sp>
    </p:spTree>
    <p:extLst>
      <p:ext uri="{BB962C8B-B14F-4D97-AF65-F5344CB8AC3E}">
        <p14:creationId xmlns:p14="http://schemas.microsoft.com/office/powerpoint/2010/main" xmlns="" val="91253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1038" y="1"/>
            <a:ext cx="12433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607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ISO-9001:2015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ar-EG" b="1" dirty="0" smtClean="0">
                <a:solidFill>
                  <a:schemeClr val="accent1">
                    <a:lumMod val="75000"/>
                  </a:schemeClr>
                </a:solidFill>
              </a:rPr>
              <a:t> أين كنا وأين نحن ذاهبون</a:t>
            </a:r>
            <a:r>
              <a:rPr lang="ar-EG" b="1" dirty="0">
                <a:solidFill>
                  <a:schemeClr val="accent1">
                    <a:lumMod val="75000"/>
                  </a:schemeClr>
                </a:solidFill>
              </a:rPr>
              <a:t> ؟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43498197"/>
              </p:ext>
            </p:extLst>
          </p:nvPr>
        </p:nvGraphicFramePr>
        <p:xfrm>
          <a:off x="609600" y="1600201"/>
          <a:ext cx="1127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4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0"/>
            <a:ext cx="12192000" cy="6176963"/>
          </a:xfrm>
        </p:spPr>
        <p:txBody>
          <a:bodyPr/>
          <a:lstStyle/>
          <a:p>
            <a:pPr algn="r" rtl="1"/>
            <a:endParaRPr lang="ar-EG" dirty="0" smtClean="0"/>
          </a:p>
          <a:p>
            <a:pPr algn="r" rtl="1"/>
            <a:endParaRPr lang="ar-EG" dirty="0"/>
          </a:p>
          <a:p>
            <a:pPr algn="r" rtl="1"/>
            <a:endParaRPr lang="ar-EG" dirty="0" smtClean="0"/>
          </a:p>
          <a:p>
            <a:pPr algn="r" rtl="1"/>
            <a:endParaRPr lang="ar-EG" dirty="0"/>
          </a:p>
          <a:p>
            <a:pPr marL="0" indent="0" algn="ctr" rtl="1">
              <a:buNone/>
            </a:pPr>
            <a:r>
              <a:rPr lang="ar-EG" sz="3600" b="1" dirty="0" smtClean="0">
                <a:solidFill>
                  <a:srgbClr val="C00000"/>
                </a:solidFill>
              </a:rPr>
              <a:t>الفرق ما بين كل من </a:t>
            </a:r>
          </a:p>
          <a:p>
            <a:pPr marL="0" indent="0" algn="ctr" rtl="1">
              <a:buNone/>
            </a:pPr>
            <a:endParaRPr lang="ar-EG" sz="3600" b="1" dirty="0" smtClean="0">
              <a:solidFill>
                <a:srgbClr val="C00000"/>
              </a:solidFill>
            </a:endParaRPr>
          </a:p>
          <a:p>
            <a:pPr marL="0" indent="0" algn="ctr" rtl="1">
              <a:buNone/>
            </a:pPr>
            <a:r>
              <a:rPr lang="ar-EG" sz="3600" b="1" dirty="0" smtClean="0">
                <a:solidFill>
                  <a:srgbClr val="C00000"/>
                </a:solidFill>
              </a:rPr>
              <a:t>المواصفه </a:t>
            </a:r>
            <a:r>
              <a:rPr lang="en-GB" sz="3600" b="1" dirty="0" smtClean="0">
                <a:solidFill>
                  <a:srgbClr val="C00000"/>
                </a:solidFill>
              </a:rPr>
              <a:t>ISO 9001:2008 </a:t>
            </a:r>
            <a:r>
              <a:rPr lang="ar-EG" sz="3600" b="1" dirty="0" smtClean="0">
                <a:solidFill>
                  <a:srgbClr val="C00000"/>
                </a:solidFill>
              </a:rPr>
              <a:t>  و المواصفه الدوليه </a:t>
            </a:r>
            <a:r>
              <a:rPr lang="en-GB" sz="3600" b="1" dirty="0" smtClean="0">
                <a:solidFill>
                  <a:srgbClr val="C00000"/>
                </a:solidFill>
              </a:rPr>
              <a:t>ISO 9001: 2015</a:t>
            </a:r>
          </a:p>
          <a:p>
            <a:pPr marL="0" indent="0" algn="ctr" rt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1438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2286000" y="0"/>
            <a:ext cx="6988629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6600" dirty="0">
                <a:solidFill>
                  <a:srgbClr val="C00000"/>
                </a:solidFill>
                <a:cs typeface="DecoType Naskh Variants" pitchFamily="2" charset="-78"/>
              </a:rPr>
              <a:t>متطلبات نظام إدارة </a:t>
            </a:r>
            <a:r>
              <a:rPr lang="ar-SA" sz="6600" dirty="0" smtClean="0">
                <a:solidFill>
                  <a:srgbClr val="C00000"/>
                </a:solidFill>
                <a:cs typeface="DecoType Naskh Variants" pitchFamily="2" charset="-78"/>
              </a:rPr>
              <a:t>الجودة</a:t>
            </a:r>
            <a:endParaRPr lang="ar-SA" sz="6600" dirty="0">
              <a:solidFill>
                <a:srgbClr val="C00000"/>
              </a:solidFill>
              <a:cs typeface="DecoType Naskh Variants" pitchFamily="2" charset="-78"/>
            </a:endParaRPr>
          </a:p>
        </p:txBody>
      </p:sp>
      <p:sp>
        <p:nvSpPr>
          <p:cNvPr id="9" name="مربع نص 8">
            <a:hlinkClick r:id="" action="ppaction://noaction"/>
          </p:cNvPr>
          <p:cNvSpPr txBox="1"/>
          <p:nvPr/>
        </p:nvSpPr>
        <p:spPr>
          <a:xfrm>
            <a:off x="5976986" y="859973"/>
            <a:ext cx="3611886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3600" b="1" dirty="0" smtClean="0">
                <a:cs typeface="DecoType Naskh Variants" pitchFamily="2" charset="-78"/>
              </a:rPr>
              <a:t>1- </a:t>
            </a:r>
            <a:r>
              <a:rPr lang="ar-SA" sz="3600" b="1" dirty="0" smtClean="0">
                <a:cs typeface="DecoType Naskh Variants" pitchFamily="2" charset="-78"/>
              </a:rPr>
              <a:t>مجــــــــــــال التطبيق</a:t>
            </a:r>
            <a:endParaRPr lang="ar-EG" sz="3600" b="1" dirty="0" smtClean="0"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2- المراجع القياسية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3- المصطلحات و التعريفات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4- نظام إدارة الجودة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5- مسؤولية الإدارة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6- إدارة الموارد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7- تحقيق المنتج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8- القياس و التحليل و التحسين</a:t>
            </a:r>
            <a:endParaRPr lang="ar-SA" sz="3600" b="1" dirty="0">
              <a:cs typeface="DecoType Naskh Variants" pitchFamily="2" charset="-78"/>
            </a:endParaRPr>
          </a:p>
        </p:txBody>
      </p:sp>
      <p:cxnSp>
        <p:nvCxnSpPr>
          <p:cNvPr id="29" name="رابط مستقيم 28"/>
          <p:cNvCxnSpPr/>
          <p:nvPr/>
        </p:nvCxnSpPr>
        <p:spPr>
          <a:xfrm rot="5400000">
            <a:off x="3810000" y="4038600"/>
            <a:ext cx="4266406" cy="7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363201" y="2503714"/>
            <a:ext cx="12627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cs typeface="DecoType Naskh Variants" pitchFamily="2" charset="-78"/>
              </a:rPr>
              <a:t>ISO 9001 2008</a:t>
            </a:r>
            <a:endParaRPr lang="ar-SA" sz="3600" dirty="0" smtClean="0">
              <a:solidFill>
                <a:srgbClr val="C00000"/>
              </a:solidFill>
              <a:cs typeface="DecoType Naskh Variants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92629" y="920889"/>
            <a:ext cx="44631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EG" sz="3600" b="1" dirty="0" smtClean="0">
                <a:cs typeface="DecoType Naskh Variants" pitchFamily="2" charset="-78"/>
              </a:rPr>
              <a:t>1- </a:t>
            </a:r>
            <a:r>
              <a:rPr lang="ar-SA" sz="3600" b="1" dirty="0" smtClean="0">
                <a:cs typeface="DecoType Naskh Variants" pitchFamily="2" charset="-78"/>
              </a:rPr>
              <a:t>مجــــــــــــال التطبيق</a:t>
            </a:r>
            <a:endParaRPr lang="ar-EG" sz="3600" b="1" dirty="0" smtClean="0"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2- المراجع القياسية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3- المصطلحات و التعريفات</a:t>
            </a:r>
          </a:p>
          <a:p>
            <a:pPr algn="r" rtl="1"/>
            <a:r>
              <a:rPr lang="ar-EG" sz="3600" b="1" dirty="0" smtClean="0">
                <a:cs typeface="DecoType Naskh Variants" pitchFamily="2" charset="-78"/>
              </a:rPr>
              <a:t>4-</a:t>
            </a:r>
            <a:r>
              <a:rPr lang="ar-EG" sz="3600" b="1" dirty="0" smtClean="0"/>
              <a:t>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سياق المنظمة</a:t>
            </a: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5-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القيادة</a:t>
            </a: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6-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التخطيط لنظام إدارة الجودة</a:t>
            </a:r>
            <a:endParaRPr lang="ar-EG" sz="3600" b="1" dirty="0" smtClean="0">
              <a:solidFill>
                <a:schemeClr val="tx1">
                  <a:lumMod val="65000"/>
                  <a:lumOff val="35000"/>
                </a:schemeClr>
              </a:solidFill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7-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 الدعم</a:t>
            </a:r>
            <a:endParaRPr lang="ar-EG" sz="3600" b="1" dirty="0" smtClean="0">
              <a:solidFill>
                <a:schemeClr val="tx1">
                  <a:lumMod val="65000"/>
                  <a:lumOff val="35000"/>
                </a:schemeClr>
              </a:solidFill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8-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التشغيل</a:t>
            </a:r>
            <a:endParaRPr lang="ar-EG" sz="3600" b="1" dirty="0" smtClean="0">
              <a:solidFill>
                <a:schemeClr val="tx1">
                  <a:lumMod val="65000"/>
                  <a:lumOff val="35000"/>
                </a:schemeClr>
              </a:solidFill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9-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تقييم الأداء</a:t>
            </a:r>
            <a:endParaRPr lang="ar-EG" sz="3600" b="1" dirty="0" smtClean="0">
              <a:solidFill>
                <a:schemeClr val="tx1">
                  <a:lumMod val="65000"/>
                  <a:lumOff val="35000"/>
                </a:schemeClr>
              </a:solidFill>
              <a:cs typeface="DecoType Naskh Variants" pitchFamily="2" charset="-78"/>
            </a:endParaRPr>
          </a:p>
          <a:p>
            <a:pPr algn="r" rtl="1"/>
            <a:r>
              <a:rPr lang="ar-EG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10- </a:t>
            </a:r>
            <a:r>
              <a:rPr lang="ar-S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DecoType Naskh Variants" pitchFamily="2" charset="-78"/>
              </a:rPr>
              <a:t>التحسين</a:t>
            </a:r>
            <a:endParaRPr lang="en-US" sz="3600" b="1" dirty="0" smtClean="0">
              <a:solidFill>
                <a:schemeClr val="tx1">
                  <a:lumMod val="65000"/>
                  <a:lumOff val="35000"/>
                </a:schemeClr>
              </a:solidFill>
              <a:cs typeface="DecoType Naskh Variants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4288" y="2982685"/>
            <a:ext cx="1262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cs typeface="DecoType Naskh Variants" pitchFamily="2" charset="-78"/>
              </a:rPr>
              <a:t>ISO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cs typeface="DecoType Naskh Variants" pitchFamily="2" charset="-78"/>
              </a:rPr>
              <a:t>9001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cs typeface="DecoType Naskh Variants" pitchFamily="2" charset="-78"/>
              </a:rPr>
              <a:t>2015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4703021"/>
            <a:ext cx="329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DecoType Naskh Variants" pitchFamily="2" charset="-78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cs typeface="DecoType Naskh Variants" pitchFamily="2" charset="-78"/>
              </a:rPr>
              <a:t>(High level structure)</a:t>
            </a:r>
            <a:endParaRPr lang="ar-EG" sz="2800" dirty="0" smtClean="0">
              <a:solidFill>
                <a:srgbClr val="C00000"/>
              </a:solidFill>
              <a:cs typeface="DecoType Naskh Variant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3258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EG" b="1" dirty="0" smtClean="0">
                <a:solidFill>
                  <a:srgbClr val="C00000"/>
                </a:solidFill>
              </a:rPr>
              <a:t>أهم التعديلات التى طرأت على المواصفه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EG" dirty="0" smtClean="0"/>
              <a:t>الهيكل العام للمواصفه</a:t>
            </a:r>
            <a:endParaRPr lang="en-US" dirty="0" smtClean="0"/>
          </a:p>
          <a:p>
            <a:pPr algn="r" rtl="1">
              <a:buNone/>
            </a:pPr>
            <a:endParaRPr lang="en-US" dirty="0" smtClean="0"/>
          </a:p>
          <a:p>
            <a:pPr algn="r" rtl="1"/>
            <a:r>
              <a:rPr lang="ar-EG" dirty="0" smtClean="0"/>
              <a:t>تعديلات مبادىء نظام ادارة الجودة</a:t>
            </a:r>
          </a:p>
          <a:p>
            <a:pPr algn="r" rtl="1"/>
            <a:endParaRPr lang="ar-EG" dirty="0"/>
          </a:p>
          <a:p>
            <a:pPr algn="r" rtl="1"/>
            <a:r>
              <a:rPr lang="ar-EG" dirty="0" smtClean="0"/>
              <a:t>التفكير المبنى على المخاطر</a:t>
            </a:r>
          </a:p>
          <a:p>
            <a:pPr algn="r" rtl="1"/>
            <a:endParaRPr lang="ar-EG" dirty="0"/>
          </a:p>
          <a:p>
            <a:pPr algn="r" rtl="1"/>
            <a:r>
              <a:rPr lang="ar-EG" dirty="0" smtClean="0"/>
              <a:t>زيادة فاعلية دور الادارة العليا</a:t>
            </a:r>
          </a:p>
          <a:p>
            <a:pPr algn="r" rtl="1"/>
            <a:endParaRPr lang="ar-EG" dirty="0"/>
          </a:p>
          <a:p>
            <a:pPr algn="r" rtl="1"/>
            <a:r>
              <a:rPr lang="ar-EG" dirty="0" smtClean="0"/>
              <a:t>تعديلات بعض المصطلحات المستخدمه</a:t>
            </a:r>
          </a:p>
          <a:p>
            <a:pPr algn="r" rtl="1"/>
            <a:endParaRPr lang="ar-EG" dirty="0" smtClean="0"/>
          </a:p>
          <a:p>
            <a:pPr algn="r" rtl="1"/>
            <a:r>
              <a:rPr lang="ar-EG" dirty="0" smtClean="0"/>
              <a:t>مرونه كبيره فى التوثيق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55" y="3469649"/>
            <a:ext cx="36576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7336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25081" cy="69838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427101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53817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857843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47234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720045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74352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061590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316512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834809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585509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653693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dirty="0" smtClean="0"/>
              <a:t>متطلبات لم يرد ذكرها فى المواصفه الجديده باسمها القديم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342" y="1364117"/>
            <a:ext cx="8665029" cy="5167311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EG" dirty="0" smtClean="0"/>
              <a:t>دليل الجودة</a:t>
            </a:r>
          </a:p>
          <a:p>
            <a:pPr algn="r" rtl="1"/>
            <a:r>
              <a:rPr lang="ar-EG" dirty="0" smtClean="0"/>
              <a:t>ممثل الادارة</a:t>
            </a:r>
          </a:p>
          <a:p>
            <a:pPr algn="r" rtl="1"/>
            <a:r>
              <a:rPr lang="ar-EG" dirty="0" smtClean="0"/>
              <a:t>الاجراءات الست الأساسيه</a:t>
            </a:r>
          </a:p>
          <a:p>
            <a:pPr algn="r" rtl="1"/>
            <a:r>
              <a:rPr lang="ar-EG" dirty="0" smtClean="0"/>
              <a:t>الأفعال الوقائيه</a:t>
            </a:r>
          </a:p>
          <a:p>
            <a:pPr marL="0" indent="0" algn="r" rtl="1">
              <a:buNone/>
            </a:pPr>
            <a:r>
              <a:rPr lang="ar-EG" dirty="0">
                <a:solidFill>
                  <a:srgbClr val="002060"/>
                </a:solidFill>
              </a:rPr>
              <a:t> </a:t>
            </a:r>
            <a:r>
              <a:rPr lang="ar-EG" b="1" dirty="0" smtClean="0">
                <a:solidFill>
                  <a:srgbClr val="002060"/>
                </a:solidFill>
              </a:rPr>
              <a:t>من متطلبات المواصفه الالزاميه </a:t>
            </a:r>
            <a:r>
              <a:rPr lang="ar-EG" b="1" dirty="0" smtClean="0">
                <a:solidFill>
                  <a:srgbClr val="C00000"/>
                </a:solidFill>
              </a:rPr>
              <a:t>وجود ست اجراءات موثقه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ضبط الوثائق</a:t>
            </a:r>
            <a:r>
              <a:rPr lang="en-US" dirty="0" smtClean="0"/>
              <a:t>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ضبط السجلات</a:t>
            </a:r>
            <a:endParaRPr lang="en-US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المراجعه الداخليه </a:t>
            </a:r>
            <a:endParaRPr lang="en-US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التحكم فى المنتج الغير مطابق</a:t>
            </a:r>
            <a:endParaRPr lang="en-US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الاجراء الوقائى</a:t>
            </a:r>
            <a:endParaRPr lang="en-US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 smtClean="0"/>
              <a:t>الاجراء التصحيحى           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47886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513" y="1752601"/>
            <a:ext cx="9884229" cy="2666999"/>
          </a:xfrm>
        </p:spPr>
        <p:txBody>
          <a:bodyPr/>
          <a:lstStyle/>
          <a:p>
            <a:pPr algn="r" rtl="1">
              <a:lnSpc>
                <a:spcPct val="200000"/>
              </a:lnSpc>
            </a:pPr>
            <a:r>
              <a:rPr lang="ar-EG" dirty="0" smtClean="0"/>
              <a:t>سياق المنظمة</a:t>
            </a:r>
            <a:r>
              <a:rPr lang="en-US" dirty="0" smtClean="0"/>
              <a:t> ) </a:t>
            </a:r>
            <a:r>
              <a:rPr lang="ar-EG" dirty="0" smtClean="0"/>
              <a:t>الرؤيه  - الرساله – الأهداف – تحليل الفجوه)</a:t>
            </a:r>
          </a:p>
          <a:p>
            <a:pPr algn="r" rtl="1">
              <a:lnSpc>
                <a:spcPct val="200000"/>
              </a:lnSpc>
            </a:pPr>
            <a:r>
              <a:rPr lang="ar-EG" dirty="0" smtClean="0"/>
              <a:t>نهج العملية والتفكير القائم على المخاطر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79371" y="761999"/>
            <a:ext cx="4767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4000" b="1" dirty="0" smtClean="0"/>
              <a:t>الجديد في مواصفة 2015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 smtClean="0">
                <a:cs typeface="+mn-cs"/>
              </a:rPr>
              <a:t>سياق المنظمة</a:t>
            </a:r>
            <a:br>
              <a:rPr lang="ar-EG" dirty="0" smtClean="0">
                <a:cs typeface="+mn-cs"/>
              </a:rPr>
            </a:br>
            <a:endParaRPr lang="en-US" dirty="0"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6970" y="274638"/>
            <a:ext cx="4245429" cy="1143000"/>
          </a:xfrm>
        </p:spPr>
        <p:txBody>
          <a:bodyPr/>
          <a:lstStyle/>
          <a:p>
            <a:r>
              <a:rPr lang="ar-EG" b="1" dirty="0" smtClean="0">
                <a:cs typeface="+mn-cs"/>
              </a:rPr>
              <a:t>السياق الداخلى</a:t>
            </a:r>
            <a:endParaRPr lang="en-US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2570" y="1284515"/>
            <a:ext cx="5225143" cy="4027714"/>
          </a:xfrm>
        </p:spPr>
        <p:txBody>
          <a:bodyPr>
            <a:normAutofit lnSpcReduction="10000"/>
          </a:bodyPr>
          <a:lstStyle/>
          <a:p>
            <a:pPr algn="r" rtl="1"/>
            <a:endParaRPr lang="ar-EG" dirty="0" smtClean="0"/>
          </a:p>
          <a:p>
            <a:pPr algn="r" rtl="1"/>
            <a:r>
              <a:rPr lang="ar-EG" dirty="0" smtClean="0"/>
              <a:t>الرؤية</a:t>
            </a:r>
          </a:p>
          <a:p>
            <a:pPr algn="r" rtl="1"/>
            <a:r>
              <a:rPr lang="ar-EG" dirty="0" smtClean="0"/>
              <a:t>الرساله</a:t>
            </a:r>
          </a:p>
          <a:p>
            <a:pPr algn="r" rtl="1"/>
            <a:r>
              <a:rPr lang="ar-EG" dirty="0" smtClean="0"/>
              <a:t>التوجيه والأهداف الاستراتيجية</a:t>
            </a:r>
          </a:p>
          <a:p>
            <a:pPr algn="r" rtl="1"/>
            <a:r>
              <a:rPr lang="ar-EG" dirty="0" smtClean="0"/>
              <a:t>الهيكل التنظيمي</a:t>
            </a:r>
          </a:p>
          <a:p>
            <a:pPr algn="r" rtl="1"/>
            <a:r>
              <a:rPr lang="ar-EG" dirty="0" smtClean="0"/>
              <a:t>إجراءات التشغيل القياسية</a:t>
            </a:r>
          </a:p>
          <a:p>
            <a:pPr algn="r" rtl="1"/>
            <a:r>
              <a:rPr lang="ar-EG" dirty="0" smtClean="0"/>
              <a:t>المصادر</a:t>
            </a:r>
          </a:p>
          <a:p>
            <a:pPr marL="0" indent="0" algn="r" rtl="1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28059" y="383494"/>
            <a:ext cx="50945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السياق الخارجى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49827" y="1491344"/>
            <a:ext cx="40930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القانوني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الاجتماعي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السياسي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التنظيمى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الأمور المالية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الاقتصادي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اتجاهات السوق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084" y="620486"/>
            <a:ext cx="10776857" cy="5257800"/>
          </a:xfrm>
        </p:spPr>
        <p:txBody>
          <a:bodyPr>
            <a:normAutofit fontScale="92500" lnSpcReduction="20000"/>
          </a:bodyPr>
          <a:lstStyle/>
          <a:p>
            <a:pPr algn="just" rtl="1"/>
            <a:r>
              <a:rPr lang="ar-EG" b="1" dirty="0" smtClean="0"/>
              <a:t>اولا: </a:t>
            </a:r>
            <a:r>
              <a:rPr lang="ar-EG" dirty="0" smtClean="0"/>
              <a:t>"صنع القرار القائم على الأدلة". </a:t>
            </a:r>
            <a:endParaRPr lang="en-US" dirty="0" smtClean="0"/>
          </a:p>
          <a:p>
            <a:pPr algn="just" rtl="1">
              <a:buNone/>
            </a:pPr>
            <a:r>
              <a:rPr lang="ar-EG" dirty="0" smtClean="0"/>
              <a:t>وليس من الصعب أن نفهم أننا نقوم باتخاذ  قرارات أفضل عندما تكون مبنيه على الأدلة بدلا من التخمين.</a:t>
            </a:r>
          </a:p>
          <a:p>
            <a:pPr marL="0" indent="0" algn="just" rtl="1">
              <a:buNone/>
            </a:pPr>
            <a:endParaRPr lang="ar-EG" dirty="0" smtClean="0"/>
          </a:p>
          <a:p>
            <a:pPr algn="just" rtl="1"/>
            <a:r>
              <a:rPr lang="ar-EG" b="1" dirty="0" smtClean="0"/>
              <a:t>ثانيا: </a:t>
            </a:r>
            <a:r>
              <a:rPr lang="ar-EG" dirty="0" smtClean="0"/>
              <a:t>: "معالجة المخاطر والفرص المرتبطة بسياقها وأهدافها". </a:t>
            </a:r>
          </a:p>
          <a:p>
            <a:pPr algn="just" rtl="1">
              <a:buNone/>
            </a:pPr>
            <a:r>
              <a:rPr lang="ar-EG" dirty="0" smtClean="0"/>
              <a:t>معالجة المخاطر تعني إدارة أوجه عدم اليقين بشكل استباقي. والمعنى البسيط ل "إدارة أوجه عدم التيقن" هو أنه ينبغي اتخاذ القرارات مع مراعاة الآثار الإيجابية والسلبية المحتملة .</a:t>
            </a:r>
          </a:p>
          <a:p>
            <a:pPr marL="0" indent="0" algn="just" rtl="1">
              <a:buNone/>
            </a:pPr>
            <a:endParaRPr lang="ar-EG" dirty="0" smtClean="0"/>
          </a:p>
          <a:p>
            <a:pPr algn="just" rtl="1"/>
            <a:r>
              <a:rPr lang="ar-EG" b="1" dirty="0" smtClean="0"/>
              <a:t>ثالثا:</a:t>
            </a:r>
            <a:r>
              <a:rPr lang="ar-EG" dirty="0" smtClean="0"/>
              <a:t> "</a:t>
            </a:r>
            <a:r>
              <a:rPr lang="ar-EG" b="1" dirty="0" smtClean="0"/>
              <a:t>القيادة والالتزام"، </a:t>
            </a:r>
            <a:r>
              <a:rPr lang="ar-EG" dirty="0" smtClean="0"/>
              <a:t>هناك حاجة للإدارة العليا: "ضمان وضع سياسة الجودة وأهداف الجودة لنظام إدارة الجودة متوافقة مع السياق والتوجه الاستراتيجي للمركز القومى للبحوث".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EG" sz="3600" b="1" dirty="0" smtClean="0">
                <a:solidFill>
                  <a:srgbClr val="C00000"/>
                </a:solidFill>
              </a:rPr>
              <a:t>ما هى منتجات المركز القومى للبحوث ؟ </a:t>
            </a:r>
            <a:r>
              <a:rPr lang="en-GB" sz="3600" b="1" dirty="0" smtClean="0">
                <a:solidFill>
                  <a:srgbClr val="C00000"/>
                </a:solidFill>
              </a:rPr>
              <a:t>Products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3" y="1120140"/>
            <a:ext cx="11048999" cy="1122318"/>
          </a:xfrm>
        </p:spPr>
        <p:txBody>
          <a:bodyPr>
            <a:normAutofit fontScale="85000" lnSpcReduction="10000"/>
          </a:bodyPr>
          <a:lstStyle/>
          <a:p>
            <a:pPr marL="0" indent="0" algn="r" rtl="1">
              <a:buNone/>
            </a:pPr>
            <a:endParaRPr lang="en-US" dirty="0" smtClean="0"/>
          </a:p>
          <a:p>
            <a:pPr marL="0" indent="0" algn="r" rtl="1">
              <a:buNone/>
            </a:pPr>
            <a:r>
              <a:rPr lang="ar-EG" sz="2800" dirty="0" smtClean="0"/>
              <a:t>أبحاث – كتب – مجلات علميه – مشروعات بحثيه  - مشروعات تطبيقيه - مؤتمرات – ورش عمل – ندوات 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13038"/>
            <a:ext cx="11451771" cy="1336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ما هي الخدمات التي يقدمها المركز القومى للبحوث للمستفيدين؟</a:t>
            </a:r>
            <a:r>
              <a:rPr kumimoji="0" lang="ar-E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Services</a:t>
            </a:r>
            <a:r>
              <a:rPr kumimoji="0" lang="ar-E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lang="ar-EG" sz="3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lvl="0" algn="ctr" rtl="1">
              <a:spcBef>
                <a:spcPct val="0"/>
              </a:spcBef>
            </a:pPr>
            <a:endParaRPr lang="ar-EG" sz="3200" dirty="0" smtClean="0"/>
          </a:p>
          <a:p>
            <a:pPr lvl="0" algn="ctr" rtl="1">
              <a:spcBef>
                <a:spcPct val="0"/>
              </a:spcBef>
            </a:pPr>
            <a:r>
              <a:rPr lang="ar-SA" sz="3700" dirty="0" smtClean="0"/>
              <a:t>خدمات استشارية</a:t>
            </a:r>
            <a:r>
              <a:rPr lang="ar-EG" sz="3700" dirty="0" smtClean="0"/>
              <a:t> – تعليمية - </a:t>
            </a:r>
            <a:r>
              <a:rPr lang="ar-SA" sz="3700" dirty="0" smtClean="0"/>
              <a:t>خدمات تدريبية </a:t>
            </a:r>
            <a:r>
              <a:rPr lang="ar-EG" sz="3700" dirty="0" smtClean="0"/>
              <a:t>- </a:t>
            </a:r>
            <a:r>
              <a:rPr lang="ar-SA" sz="3700" dirty="0" smtClean="0"/>
              <a:t>خدمات صحية</a:t>
            </a:r>
            <a:r>
              <a:rPr lang="ar-EG" sz="3700" dirty="0" smtClean="0"/>
              <a:t>- </a:t>
            </a:r>
            <a:r>
              <a:rPr lang="ar-SA" sz="3700" dirty="0" smtClean="0"/>
              <a:t>خدمات ثقافية</a:t>
            </a: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19200" y="414995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3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من المستفيد من الخدمات والمنتجات؟</a:t>
            </a:r>
            <a:r>
              <a:rPr kumimoji="0" lang="ar-EG" sz="3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Customers</a:t>
            </a:r>
            <a:endParaRPr kumimoji="0" lang="en-GB" sz="3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11829" y="4895396"/>
            <a:ext cx="9483451" cy="1461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DecoType Naskh Variants" pitchFamily="2" charset="-78"/>
              </a:rPr>
              <a:t> </a:t>
            </a:r>
            <a:r>
              <a:rPr kumimoji="0" lang="ar-EG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الدولة - وزارة البحث العلمي – المجتمع -الهيئات الدولية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EG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عضو هيئة البحوث - </a:t>
            </a:r>
            <a:r>
              <a:rPr kumimoji="0" lang="ar-SA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ar-EG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الفريق المعاون للهيئة البحثيه - </a:t>
            </a:r>
            <a:r>
              <a:rPr kumimoji="0" lang="ar-SA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ar-EG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الاداريين</a:t>
            </a:r>
          </a:p>
        </p:txBody>
      </p:sp>
    </p:spTree>
    <p:extLst>
      <p:ext uri="{BB962C8B-B14F-4D97-AF65-F5344CB8AC3E}">
        <p14:creationId xmlns:p14="http://schemas.microsoft.com/office/powerpoint/2010/main" xmlns="" val="1927033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b="1" dirty="0" smtClean="0">
                <a:cs typeface="+mn-cs"/>
              </a:rPr>
              <a:t>     مراجعات الأعمال الربع سنوية </a:t>
            </a:r>
            <a:br>
              <a:rPr lang="ar-EG" b="1" dirty="0" smtClean="0">
                <a:cs typeface="+mn-cs"/>
              </a:rPr>
            </a:br>
            <a:r>
              <a:rPr lang="ar-EG" b="1" dirty="0" smtClean="0">
                <a:cs typeface="+mn-cs"/>
              </a:rPr>
              <a:t>(ممثله فى الإدارة ومالكي العمليات)</a:t>
            </a:r>
            <a:endParaRPr lang="en-US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endParaRPr lang="ar-EG" dirty="0" smtClean="0"/>
          </a:p>
          <a:p>
            <a:pPr algn="r" rtl="1"/>
            <a:r>
              <a:rPr lang="ar-EG" dirty="0" smtClean="0"/>
              <a:t>مراجعة المخاطر المحددة ضمن كل عملية رئيسية</a:t>
            </a:r>
          </a:p>
          <a:p>
            <a:pPr marL="0" indent="0" algn="r" rtl="1">
              <a:buNone/>
            </a:pPr>
            <a:endParaRPr lang="ar-EG" dirty="0" smtClean="0"/>
          </a:p>
          <a:p>
            <a:pPr algn="r" rtl="1"/>
            <a:r>
              <a:rPr lang="ar-EG" dirty="0" smtClean="0"/>
              <a:t>هل تغيرت المخاطر؟</a:t>
            </a:r>
          </a:p>
          <a:p>
            <a:pPr marL="0" indent="0" algn="r" rtl="1">
              <a:buNone/>
            </a:pPr>
            <a:endParaRPr lang="ar-EG" dirty="0" smtClean="0"/>
          </a:p>
          <a:p>
            <a:pPr algn="r" rtl="1"/>
            <a:r>
              <a:rPr lang="ar-EG" dirty="0" smtClean="0"/>
              <a:t>هل تم تناول قضايا عالية المخاطر؟</a:t>
            </a:r>
          </a:p>
          <a:p>
            <a:pPr marL="0" indent="0" algn="r" rtl="1">
              <a:buNone/>
            </a:pPr>
            <a:endParaRPr lang="ar-EG" dirty="0" smtClean="0"/>
          </a:p>
          <a:p>
            <a:pPr algn="r" rtl="1"/>
            <a:r>
              <a:rPr lang="ar-EG" dirty="0" smtClean="0"/>
              <a:t>هل يعكس الأداء للقيام  باللأهداف لتخفيف المخاطر؟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ماذا عليك ان تفعل؟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EG" dirty="0" smtClean="0"/>
              <a:t>حدد ما هي المخاطر والفرص في مؤسستك - يعتمد ذلك على السياق (مفهوم العمل)</a:t>
            </a:r>
          </a:p>
          <a:p>
            <a:pPr algn="r" rtl="1"/>
            <a:r>
              <a:rPr lang="ar-EG" dirty="0" smtClean="0"/>
              <a:t>تحليل وتحديد الأولويات والفرص في مؤسستك</a:t>
            </a:r>
          </a:p>
          <a:p>
            <a:pPr algn="r" rtl="1"/>
            <a:r>
              <a:rPr lang="ar-EG" dirty="0" smtClean="0"/>
              <a:t>ما هو مقبول؟</a:t>
            </a:r>
          </a:p>
          <a:p>
            <a:pPr algn="r" rtl="1"/>
            <a:r>
              <a:rPr lang="ar-EG" dirty="0" smtClean="0"/>
              <a:t>ما هو غير مقبول؟</a:t>
            </a:r>
          </a:p>
          <a:p>
            <a:pPr algn="r" rtl="1"/>
            <a:r>
              <a:rPr lang="ar-EG" dirty="0" smtClean="0"/>
              <a:t>خطط الإجراءات لمعالجة المخاطر</a:t>
            </a:r>
          </a:p>
          <a:p>
            <a:pPr algn="r" rtl="1"/>
            <a:r>
              <a:rPr lang="ar-EG" dirty="0" smtClean="0"/>
              <a:t>كيف يمكنني تجنب أو القضاء على المخاطر؟</a:t>
            </a:r>
          </a:p>
          <a:p>
            <a:pPr algn="r" rtl="1"/>
            <a:r>
              <a:rPr lang="ar-EG" dirty="0" smtClean="0"/>
              <a:t>كيف يمكنني التخفيف من المخاطر؟</a:t>
            </a:r>
          </a:p>
          <a:p>
            <a:pPr algn="r" rtl="1"/>
            <a:r>
              <a:rPr lang="ar-EG" dirty="0" smtClean="0"/>
              <a:t>تنفيذ الخطة - اتخاذ إجراءات</a:t>
            </a:r>
          </a:p>
          <a:p>
            <a:pPr algn="r" rtl="1"/>
            <a:r>
              <a:rPr lang="ar-EG" dirty="0" smtClean="0"/>
              <a:t>التحقق من فعالية الإجراءات - هل تعمل؟</a:t>
            </a:r>
          </a:p>
          <a:p>
            <a:pPr algn="r" rtl="1"/>
            <a:r>
              <a:rPr lang="ar-EG" dirty="0" smtClean="0"/>
              <a:t>تعلم من التجربة - التحسين المستمر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2056" y="1959429"/>
            <a:ext cx="56170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9600" dirty="0" smtClean="0"/>
              <a:t>أسئلة</a:t>
            </a:r>
          </a:p>
          <a:p>
            <a:pPr algn="ctr" rtl="1"/>
            <a:r>
              <a:rPr lang="en-US" sz="9600" dirty="0" smtClean="0"/>
              <a:t>Questions</a:t>
            </a:r>
            <a:endParaRPr lang="en-US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Words>540</Words>
  <Application>Microsoft Office PowerPoint</Application>
  <PresentationFormat>Custom</PresentationFormat>
  <Paragraphs>132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نظام ادارة الجودة مواصفة الأيزو 9001</vt:lpstr>
      <vt:lpstr>Slide 2</vt:lpstr>
      <vt:lpstr>ISO-9001:2015   أين كنا وأين نحن ذاهبون ؟</vt:lpstr>
      <vt:lpstr>Slide 4</vt:lpstr>
      <vt:lpstr>Slide 5</vt:lpstr>
      <vt:lpstr>Slide 6</vt:lpstr>
      <vt:lpstr>أهم التعديلات التى طرأت على المواصفه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متطلبات لم يرد ذكرها فى المواصفه الجديده باسمها القديم</vt:lpstr>
      <vt:lpstr>Slide 20</vt:lpstr>
      <vt:lpstr>سياق المنظمة </vt:lpstr>
      <vt:lpstr>السياق الداخلى</vt:lpstr>
      <vt:lpstr>Slide 23</vt:lpstr>
      <vt:lpstr>ما هى منتجات المركز القومى للبحوث ؟ Products</vt:lpstr>
      <vt:lpstr>     مراجعات الأعمال الربع سنوية  (ممثله فى الإدارة ومالكي العمليات)</vt:lpstr>
      <vt:lpstr>ماذا عليك ان تفعل؟</vt:lpstr>
      <vt:lpstr>Slide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Fagr</dc:creator>
  <cp:lastModifiedBy>Dr. Osama</cp:lastModifiedBy>
  <cp:revision>50</cp:revision>
  <dcterms:created xsi:type="dcterms:W3CDTF">2017-11-29T20:46:20Z</dcterms:created>
  <dcterms:modified xsi:type="dcterms:W3CDTF">2018-02-18T14:06:15Z</dcterms:modified>
</cp:coreProperties>
</file>